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0" r:id="rId2"/>
    <p:sldId id="256" r:id="rId3"/>
    <p:sldId id="257" r:id="rId4"/>
    <p:sldId id="258" r:id="rId5"/>
    <p:sldId id="259" r:id="rId6"/>
    <p:sldId id="271" r:id="rId7"/>
    <p:sldId id="260" r:id="rId8"/>
    <p:sldId id="261" r:id="rId9"/>
    <p:sldId id="272" r:id="rId10"/>
    <p:sldId id="262" r:id="rId11"/>
    <p:sldId id="273" r:id="rId12"/>
    <p:sldId id="263" r:id="rId13"/>
    <p:sldId id="274" r:id="rId14"/>
    <p:sldId id="264" r:id="rId15"/>
    <p:sldId id="275" r:id="rId16"/>
    <p:sldId id="265" r:id="rId17"/>
    <p:sldId id="276" r:id="rId18"/>
    <p:sldId id="266" r:id="rId19"/>
    <p:sldId id="267" r:id="rId20"/>
    <p:sldId id="268" r:id="rId21"/>
    <p:sldId id="269" r:id="rId22"/>
  </p:sldIdLst>
  <p:sldSz cx="17475200" cy="9753600"/>
  <p:notesSz cx="17475200" cy="97536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6" d="100"/>
          <a:sy n="46" d="100"/>
        </p:scale>
        <p:origin x="870" y="4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10640" y="3023616"/>
            <a:ext cx="14853920" cy="2048255"/>
          </a:xfrm>
          <a:prstGeom prst="rect">
            <a:avLst/>
          </a:prstGeom>
        </p:spPr>
        <p:txBody>
          <a:bodyPr wrap="square" lIns="0" tIns="0" rIns="0" bIns="0">
            <a:spAutoFit/>
          </a:bodyPr>
          <a:lstStyle>
            <a:lvl1pPr>
              <a:defRPr sz="6050" b="0" i="0">
                <a:solidFill>
                  <a:schemeClr val="tx1"/>
                </a:solidFill>
                <a:latin typeface="Calibri"/>
                <a:cs typeface="Calibri"/>
              </a:defRPr>
            </a:lvl1pPr>
          </a:lstStyle>
          <a:p>
            <a:endParaRPr/>
          </a:p>
        </p:txBody>
      </p:sp>
      <p:sp>
        <p:nvSpPr>
          <p:cNvPr id="3" name="Holder 3"/>
          <p:cNvSpPr>
            <a:spLocks noGrp="1"/>
          </p:cNvSpPr>
          <p:nvPr>
            <p:ph type="subTitle" idx="4"/>
          </p:nvPr>
        </p:nvSpPr>
        <p:spPr>
          <a:xfrm>
            <a:off x="2621280" y="5462016"/>
            <a:ext cx="12232640" cy="24384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5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50" b="0" i="0">
                <a:solidFill>
                  <a:schemeClr val="tx1"/>
                </a:solidFill>
                <a:latin typeface="Calibri"/>
                <a:cs typeface="Calibri"/>
              </a:defRPr>
            </a:lvl1pPr>
          </a:lstStyle>
          <a:p>
            <a:endParaRPr/>
          </a:p>
        </p:txBody>
      </p:sp>
      <p:sp>
        <p:nvSpPr>
          <p:cNvPr id="3" name="Holder 3"/>
          <p:cNvSpPr>
            <a:spLocks noGrp="1"/>
          </p:cNvSpPr>
          <p:nvPr>
            <p:ph sz="half" idx="2"/>
          </p:nvPr>
        </p:nvSpPr>
        <p:spPr>
          <a:xfrm>
            <a:off x="873760" y="2243328"/>
            <a:ext cx="7601712" cy="643737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999728" y="2243328"/>
            <a:ext cx="7601712" cy="643737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2/5/2026</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5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2/5/2026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2/5/2026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52419" y="572558"/>
            <a:ext cx="15570361" cy="1498600"/>
          </a:xfrm>
          <a:prstGeom prst="rect">
            <a:avLst/>
          </a:prstGeom>
        </p:spPr>
        <p:txBody>
          <a:bodyPr wrap="square" lIns="0" tIns="0" rIns="0" bIns="0">
            <a:spAutoFit/>
          </a:bodyPr>
          <a:lstStyle>
            <a:lvl1pPr>
              <a:defRPr sz="6050" b="0" i="0">
                <a:solidFill>
                  <a:schemeClr val="tx1"/>
                </a:solidFill>
                <a:latin typeface="Calibri"/>
                <a:cs typeface="Calibri"/>
              </a:defRPr>
            </a:lvl1pPr>
          </a:lstStyle>
          <a:p>
            <a:endParaRPr/>
          </a:p>
        </p:txBody>
      </p:sp>
      <p:sp>
        <p:nvSpPr>
          <p:cNvPr id="3" name="Holder 3"/>
          <p:cNvSpPr>
            <a:spLocks noGrp="1"/>
          </p:cNvSpPr>
          <p:nvPr>
            <p:ph type="body" idx="1"/>
          </p:nvPr>
        </p:nvSpPr>
        <p:spPr>
          <a:xfrm>
            <a:off x="893233" y="2413000"/>
            <a:ext cx="15629890" cy="546036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5941568" y="9070848"/>
            <a:ext cx="5592064" cy="4876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873760" y="9070848"/>
            <a:ext cx="4019296" cy="48768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2/5/2026</a:t>
            </a:fld>
            <a:endParaRPr lang="en-US"/>
          </a:p>
        </p:txBody>
      </p:sp>
      <p:sp>
        <p:nvSpPr>
          <p:cNvPr id="6" name="Holder 6"/>
          <p:cNvSpPr>
            <a:spLocks noGrp="1"/>
          </p:cNvSpPr>
          <p:nvPr>
            <p:ph type="sldNum" sz="quarter" idx="7"/>
          </p:nvPr>
        </p:nvSpPr>
        <p:spPr>
          <a:xfrm>
            <a:off x="12582144" y="9070848"/>
            <a:ext cx="4019296" cy="48768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jpg"/></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3.jpg"/><Relationship Id="rId7" Type="http://schemas.openxmlformats.org/officeDocument/2006/relationships/image" Target="../media/image57.jpg"/><Relationship Id="rId2" Type="http://schemas.openxmlformats.org/officeDocument/2006/relationships/image" Target="../media/image52.jp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g"/></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5.jpg"/><Relationship Id="rId3" Type="http://schemas.openxmlformats.org/officeDocument/2006/relationships/image" Target="../media/image70.png"/><Relationship Id="rId7" Type="http://schemas.openxmlformats.org/officeDocument/2006/relationships/image" Target="../media/image74.jpg"/><Relationship Id="rId12"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3.xml"/><Relationship Id="rId6" Type="http://schemas.openxmlformats.org/officeDocument/2006/relationships/image" Target="../media/image73.jpg"/><Relationship Id="rId11" Type="http://schemas.openxmlformats.org/officeDocument/2006/relationships/image" Target="../media/image78.png"/><Relationship Id="rId5" Type="http://schemas.openxmlformats.org/officeDocument/2006/relationships/image" Target="../media/image72.jp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jpg"/></Relationships>
</file>

<file path=ppt/slides/_rels/slide21.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 Id="rId9" Type="http://schemas.openxmlformats.org/officeDocument/2006/relationships/image" Target="../media/image22.jpg"/></Relationships>
</file>

<file path=ppt/slides/_rels/slide6.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 Id="rId9" Type="http://schemas.openxmlformats.org/officeDocument/2006/relationships/image" Target="../media/image30.jpg"/></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49500" y="3467100"/>
            <a:ext cx="2781300" cy="3200400"/>
          </a:xfrm>
          <a:prstGeom prst="rect">
            <a:avLst/>
          </a:prstGeom>
        </p:spPr>
      </p:pic>
      <p:pic>
        <p:nvPicPr>
          <p:cNvPr id="3" name="object 3"/>
          <p:cNvPicPr/>
          <p:nvPr/>
        </p:nvPicPr>
        <p:blipFill>
          <a:blip r:embed="rId3" cstate="print"/>
          <a:stretch>
            <a:fillRect/>
          </a:stretch>
        </p:blipFill>
        <p:spPr>
          <a:xfrm>
            <a:off x="5359400" y="4914900"/>
            <a:ext cx="1981200" cy="317500"/>
          </a:xfrm>
          <a:prstGeom prst="rect">
            <a:avLst/>
          </a:prstGeom>
        </p:spPr>
      </p:pic>
      <p:pic>
        <p:nvPicPr>
          <p:cNvPr id="4" name="object 4"/>
          <p:cNvPicPr/>
          <p:nvPr/>
        </p:nvPicPr>
        <p:blipFill>
          <a:blip r:embed="rId4" cstate="print"/>
          <a:stretch>
            <a:fillRect/>
          </a:stretch>
        </p:blipFill>
        <p:spPr>
          <a:xfrm>
            <a:off x="7620000" y="3975100"/>
            <a:ext cx="2235200" cy="2197100"/>
          </a:xfrm>
          <a:prstGeom prst="rect">
            <a:avLst/>
          </a:prstGeom>
        </p:spPr>
      </p:pic>
      <p:pic>
        <p:nvPicPr>
          <p:cNvPr id="5" name="object 5"/>
          <p:cNvPicPr/>
          <p:nvPr/>
        </p:nvPicPr>
        <p:blipFill>
          <a:blip r:embed="rId5" cstate="print"/>
          <a:stretch>
            <a:fillRect/>
          </a:stretch>
        </p:blipFill>
        <p:spPr>
          <a:xfrm>
            <a:off x="10121900" y="4914900"/>
            <a:ext cx="2171700" cy="317500"/>
          </a:xfrm>
          <a:prstGeom prst="rect">
            <a:avLst/>
          </a:prstGeom>
        </p:spPr>
      </p:pic>
      <p:pic>
        <p:nvPicPr>
          <p:cNvPr id="6" name="object 6"/>
          <p:cNvPicPr/>
          <p:nvPr/>
        </p:nvPicPr>
        <p:blipFill>
          <a:blip r:embed="rId6" cstate="print"/>
          <a:stretch>
            <a:fillRect/>
          </a:stretch>
        </p:blipFill>
        <p:spPr>
          <a:xfrm>
            <a:off x="12496800" y="3556000"/>
            <a:ext cx="2603500" cy="2946400"/>
          </a:xfrm>
          <a:prstGeom prst="rect">
            <a:avLst/>
          </a:prstGeom>
        </p:spPr>
      </p:pic>
      <p:sp>
        <p:nvSpPr>
          <p:cNvPr id="7" name="object 7"/>
          <p:cNvSpPr txBox="1">
            <a:spLocks noGrp="1"/>
          </p:cNvSpPr>
          <p:nvPr>
            <p:ph type="title"/>
          </p:nvPr>
        </p:nvSpPr>
        <p:spPr>
          <a:xfrm>
            <a:off x="1791166" y="451643"/>
            <a:ext cx="13870940" cy="2183765"/>
          </a:xfrm>
          <a:prstGeom prst="rect">
            <a:avLst/>
          </a:prstGeom>
        </p:spPr>
        <p:txBody>
          <a:bodyPr vert="horz" wrap="square" lIns="0" tIns="379730" rIns="0" bIns="0" rtlCol="0">
            <a:spAutoFit/>
          </a:bodyPr>
          <a:lstStyle/>
          <a:p>
            <a:pPr marR="39370" algn="ctr">
              <a:lnSpc>
                <a:spcPct val="100000"/>
              </a:lnSpc>
              <a:spcBef>
                <a:spcPts val="2990"/>
              </a:spcBef>
            </a:pPr>
            <a:r>
              <a:rPr sz="5600" spc="-105" dirty="0">
                <a:solidFill>
                  <a:srgbClr val="212121"/>
                </a:solidFill>
              </a:rPr>
              <a:t>The</a:t>
            </a:r>
            <a:r>
              <a:rPr sz="5600" spc="-305" dirty="0">
                <a:solidFill>
                  <a:srgbClr val="212121"/>
                </a:solidFill>
              </a:rPr>
              <a:t> </a:t>
            </a:r>
            <a:r>
              <a:rPr sz="5600" spc="-25" dirty="0">
                <a:solidFill>
                  <a:srgbClr val="1F1F1F"/>
                </a:solidFill>
              </a:rPr>
              <a:t>Challenge</a:t>
            </a:r>
            <a:r>
              <a:rPr sz="5600" spc="-195" dirty="0">
                <a:solidFill>
                  <a:srgbClr val="1F1F1F"/>
                </a:solidFill>
              </a:rPr>
              <a:t> </a:t>
            </a:r>
            <a:r>
              <a:rPr sz="5600" dirty="0">
                <a:solidFill>
                  <a:srgbClr val="1F1F1F"/>
                </a:solidFill>
              </a:rPr>
              <a:t>of</a:t>
            </a:r>
            <a:r>
              <a:rPr sz="5600" spc="-290" dirty="0">
                <a:solidFill>
                  <a:srgbClr val="1F1F1F"/>
                </a:solidFill>
              </a:rPr>
              <a:t> </a:t>
            </a:r>
            <a:r>
              <a:rPr sz="5600" spc="-10" dirty="0">
                <a:solidFill>
                  <a:srgbClr val="1F1F1F"/>
                </a:solidFill>
              </a:rPr>
              <a:t>Perception</a:t>
            </a:r>
            <a:endParaRPr sz="5600"/>
          </a:p>
          <a:p>
            <a:pPr marL="12065" marR="5080" algn="ctr">
              <a:lnSpc>
                <a:spcPct val="103299"/>
              </a:lnSpc>
              <a:spcBef>
                <a:spcPts val="1185"/>
              </a:spcBef>
            </a:pPr>
            <a:r>
              <a:rPr sz="2500" spc="-300" dirty="0"/>
              <a:t>A</a:t>
            </a:r>
            <a:r>
              <a:rPr sz="2500" spc="-35" dirty="0"/>
              <a:t> </a:t>
            </a:r>
            <a:r>
              <a:rPr sz="2500" spc="-80" dirty="0"/>
              <a:t>physical</a:t>
            </a:r>
            <a:r>
              <a:rPr sz="2500" spc="-95" dirty="0"/>
              <a:t> </a:t>
            </a:r>
            <a:r>
              <a:rPr sz="2500" spc="-40" dirty="0"/>
              <a:t>object</a:t>
            </a:r>
            <a:r>
              <a:rPr sz="2500" spc="-135" dirty="0"/>
              <a:t> </a:t>
            </a:r>
            <a:r>
              <a:rPr sz="2500" spc="-60" dirty="0"/>
              <a:t>rarely</a:t>
            </a:r>
            <a:r>
              <a:rPr sz="2500" spc="-110" dirty="0"/>
              <a:t> </a:t>
            </a:r>
            <a:r>
              <a:rPr sz="2500" spc="-135" dirty="0"/>
              <a:t>appears</a:t>
            </a:r>
            <a:r>
              <a:rPr sz="2500" spc="-70" dirty="0"/>
              <a:t> </a:t>
            </a:r>
            <a:r>
              <a:rPr sz="2500" spc="-40" dirty="0"/>
              <a:t>’perfectly’</a:t>
            </a:r>
            <a:r>
              <a:rPr sz="2500" spc="-95" dirty="0"/>
              <a:t> </a:t>
            </a:r>
            <a:r>
              <a:rPr sz="2500" dirty="0"/>
              <a:t>to</a:t>
            </a:r>
            <a:r>
              <a:rPr sz="2500" spc="-175" dirty="0"/>
              <a:t> </a:t>
            </a:r>
            <a:r>
              <a:rPr sz="2500" spc="-254" dirty="0"/>
              <a:t>a</a:t>
            </a:r>
            <a:r>
              <a:rPr sz="2500" spc="-45" dirty="0"/>
              <a:t> </a:t>
            </a:r>
            <a:r>
              <a:rPr sz="2500" spc="-130" dirty="0"/>
              <a:t>camera</a:t>
            </a:r>
            <a:r>
              <a:rPr sz="2500" spc="65" dirty="0"/>
              <a:t> </a:t>
            </a:r>
            <a:r>
              <a:rPr sz="2500" spc="-110" dirty="0"/>
              <a:t>lens.</a:t>
            </a:r>
            <a:r>
              <a:rPr sz="2500" spc="-140" dirty="0"/>
              <a:t> </a:t>
            </a:r>
            <a:r>
              <a:rPr sz="2500" spc="-195" dirty="0"/>
              <a:t>The</a:t>
            </a:r>
            <a:r>
              <a:rPr sz="2500" spc="-50" dirty="0"/>
              <a:t> </a:t>
            </a:r>
            <a:r>
              <a:rPr sz="2500" spc="-55" dirty="0"/>
              <a:t>real</a:t>
            </a:r>
            <a:r>
              <a:rPr sz="2500" spc="-40" dirty="0"/>
              <a:t> </a:t>
            </a:r>
            <a:r>
              <a:rPr sz="2500" spc="-50" dirty="0"/>
              <a:t>world</a:t>
            </a:r>
            <a:r>
              <a:rPr sz="2500" spc="-90" dirty="0"/>
              <a:t> </a:t>
            </a:r>
            <a:r>
              <a:rPr sz="2500" spc="-75" dirty="0"/>
              <a:t>is</a:t>
            </a:r>
            <a:r>
              <a:rPr sz="2500" spc="-100" dirty="0"/>
              <a:t> </a:t>
            </a:r>
            <a:r>
              <a:rPr sz="2500" spc="-185" dirty="0"/>
              <a:t>3D</a:t>
            </a:r>
            <a:r>
              <a:rPr sz="2500" spc="-25" dirty="0"/>
              <a:t> </a:t>
            </a:r>
            <a:r>
              <a:rPr sz="2500" spc="-150" dirty="0"/>
              <a:t>and</a:t>
            </a:r>
            <a:r>
              <a:rPr sz="2500" spc="-45" dirty="0"/>
              <a:t> </a:t>
            </a:r>
            <a:r>
              <a:rPr sz="2500" spc="-95" dirty="0"/>
              <a:t>dynamic;</a:t>
            </a:r>
            <a:r>
              <a:rPr sz="2500" spc="-10" dirty="0"/>
              <a:t> </a:t>
            </a:r>
            <a:r>
              <a:rPr sz="2500" spc="-35" dirty="0"/>
              <a:t>the</a:t>
            </a:r>
            <a:r>
              <a:rPr sz="2500" spc="-75" dirty="0"/>
              <a:t> </a:t>
            </a:r>
            <a:r>
              <a:rPr sz="2500" spc="-105" dirty="0"/>
              <a:t>camera </a:t>
            </a:r>
            <a:r>
              <a:rPr sz="2500" spc="-80" dirty="0"/>
              <a:t>captures</a:t>
            </a:r>
            <a:r>
              <a:rPr sz="2500" spc="-95" dirty="0"/>
              <a:t> </a:t>
            </a:r>
            <a:r>
              <a:rPr sz="2500" spc="-254" dirty="0"/>
              <a:t>a</a:t>
            </a:r>
            <a:r>
              <a:rPr sz="2500" spc="-25" dirty="0"/>
              <a:t> </a:t>
            </a:r>
            <a:r>
              <a:rPr sz="2500" spc="-30" dirty="0"/>
              <a:t>static</a:t>
            </a:r>
            <a:r>
              <a:rPr sz="2500" spc="-145" dirty="0"/>
              <a:t> </a:t>
            </a:r>
            <a:r>
              <a:rPr sz="2500" spc="-200" dirty="0"/>
              <a:t>2D</a:t>
            </a:r>
            <a:r>
              <a:rPr sz="2500" spc="-110" dirty="0"/>
              <a:t> </a:t>
            </a:r>
            <a:r>
              <a:rPr sz="2500" spc="-80" dirty="0"/>
              <a:t>slice.</a:t>
            </a:r>
            <a:r>
              <a:rPr sz="2500" spc="-110" dirty="0"/>
              <a:t> </a:t>
            </a:r>
            <a:r>
              <a:rPr sz="2500" spc="-280" dirty="0"/>
              <a:t>To</a:t>
            </a:r>
            <a:r>
              <a:rPr sz="2500" spc="-90" dirty="0"/>
              <a:t> </a:t>
            </a:r>
            <a:r>
              <a:rPr sz="2500" spc="-145" dirty="0"/>
              <a:t>a</a:t>
            </a:r>
            <a:r>
              <a:rPr sz="2500" spc="-55" dirty="0"/>
              <a:t> </a:t>
            </a:r>
            <a:r>
              <a:rPr sz="2500" spc="-114" dirty="0"/>
              <a:t>computer,</a:t>
            </a:r>
            <a:r>
              <a:rPr sz="2500" spc="-60" dirty="0"/>
              <a:t> </a:t>
            </a:r>
            <a:r>
              <a:rPr sz="2500" spc="-250" dirty="0"/>
              <a:t>a</a:t>
            </a:r>
            <a:r>
              <a:rPr sz="2500" spc="-10" dirty="0"/>
              <a:t> </a:t>
            </a:r>
            <a:r>
              <a:rPr sz="2500" spc="-80" dirty="0"/>
              <a:t>rotated</a:t>
            </a:r>
            <a:r>
              <a:rPr sz="2500" spc="-95" dirty="0"/>
              <a:t> </a:t>
            </a:r>
            <a:r>
              <a:rPr sz="2500" spc="-75" dirty="0"/>
              <a:t>cup</a:t>
            </a:r>
            <a:r>
              <a:rPr sz="2500" spc="-100" dirty="0"/>
              <a:t> </a:t>
            </a:r>
            <a:r>
              <a:rPr sz="2500" spc="-30" dirty="0"/>
              <a:t>is</a:t>
            </a:r>
            <a:r>
              <a:rPr sz="2500" spc="-145" dirty="0"/>
              <a:t> </a:t>
            </a:r>
            <a:r>
              <a:rPr sz="2500" spc="-65" dirty="0"/>
              <a:t>mathematically</a:t>
            </a:r>
            <a:r>
              <a:rPr sz="2500" spc="-155" dirty="0"/>
              <a:t> </a:t>
            </a:r>
            <a:r>
              <a:rPr sz="2500" spc="-10" dirty="0"/>
              <a:t>distinct </a:t>
            </a:r>
            <a:r>
              <a:rPr sz="2500" spc="-85" dirty="0"/>
              <a:t>from</a:t>
            </a:r>
            <a:r>
              <a:rPr sz="2500" spc="-90" dirty="0"/>
              <a:t> </a:t>
            </a:r>
            <a:r>
              <a:rPr sz="2500" spc="-160" dirty="0"/>
              <a:t>an</a:t>
            </a:r>
            <a:r>
              <a:rPr sz="2500" spc="-40" dirty="0"/>
              <a:t> </a:t>
            </a:r>
            <a:r>
              <a:rPr sz="2500" spc="-35" dirty="0"/>
              <a:t>upright</a:t>
            </a:r>
            <a:r>
              <a:rPr sz="2500" spc="130" dirty="0"/>
              <a:t> </a:t>
            </a:r>
            <a:r>
              <a:rPr sz="2500" spc="-20" dirty="0"/>
              <a:t>cup.</a:t>
            </a:r>
            <a:endParaRPr sz="2500"/>
          </a:p>
        </p:txBody>
      </p:sp>
      <p:sp>
        <p:nvSpPr>
          <p:cNvPr id="8" name="object 8"/>
          <p:cNvSpPr txBox="1"/>
          <p:nvPr/>
        </p:nvSpPr>
        <p:spPr>
          <a:xfrm>
            <a:off x="1930148" y="7147630"/>
            <a:ext cx="3390265" cy="417195"/>
          </a:xfrm>
          <a:prstGeom prst="rect">
            <a:avLst/>
          </a:prstGeom>
        </p:spPr>
        <p:txBody>
          <a:bodyPr vert="horz" wrap="square" lIns="0" tIns="15240" rIns="0" bIns="0" rtlCol="0">
            <a:spAutoFit/>
          </a:bodyPr>
          <a:lstStyle/>
          <a:p>
            <a:pPr marL="12700">
              <a:lnSpc>
                <a:spcPct val="100000"/>
              </a:lnSpc>
              <a:spcBef>
                <a:spcPts val="120"/>
              </a:spcBef>
            </a:pPr>
            <a:r>
              <a:rPr sz="2550" spc="-35" dirty="0">
                <a:latin typeface="Arial MT"/>
                <a:cs typeface="Arial MT"/>
              </a:rPr>
              <a:t>Real</a:t>
            </a:r>
            <a:r>
              <a:rPr sz="2550" spc="-30" dirty="0">
                <a:latin typeface="Arial MT"/>
                <a:cs typeface="Arial MT"/>
              </a:rPr>
              <a:t> </a:t>
            </a:r>
            <a:r>
              <a:rPr sz="2550" dirty="0">
                <a:latin typeface="Arial MT"/>
                <a:cs typeface="Arial MT"/>
              </a:rPr>
              <a:t>World</a:t>
            </a:r>
            <a:r>
              <a:rPr sz="2550" spc="10" dirty="0">
                <a:latin typeface="Arial MT"/>
                <a:cs typeface="Arial MT"/>
              </a:rPr>
              <a:t> </a:t>
            </a:r>
            <a:r>
              <a:rPr sz="2550" dirty="0">
                <a:latin typeface="Arial MT"/>
                <a:cs typeface="Arial MT"/>
              </a:rPr>
              <a:t>Object</a:t>
            </a:r>
            <a:r>
              <a:rPr sz="2550" spc="155" dirty="0">
                <a:latin typeface="Arial MT"/>
                <a:cs typeface="Arial MT"/>
              </a:rPr>
              <a:t> </a:t>
            </a:r>
            <a:r>
              <a:rPr sz="2550" spc="-20" dirty="0">
                <a:latin typeface="Arial MT"/>
                <a:cs typeface="Arial MT"/>
              </a:rPr>
              <a:t>(3D)</a:t>
            </a:r>
            <a:endParaRPr sz="2550">
              <a:latin typeface="Arial MT"/>
              <a:cs typeface="Arial MT"/>
            </a:endParaRPr>
          </a:p>
        </p:txBody>
      </p:sp>
      <p:sp>
        <p:nvSpPr>
          <p:cNvPr id="9" name="object 9"/>
          <p:cNvSpPr txBox="1"/>
          <p:nvPr/>
        </p:nvSpPr>
        <p:spPr>
          <a:xfrm>
            <a:off x="7568032" y="7165269"/>
            <a:ext cx="2316480" cy="396240"/>
          </a:xfrm>
          <a:prstGeom prst="rect">
            <a:avLst/>
          </a:prstGeom>
        </p:spPr>
        <p:txBody>
          <a:bodyPr vert="horz" wrap="square" lIns="0" tIns="16510" rIns="0" bIns="0" rtlCol="0">
            <a:spAutoFit/>
          </a:bodyPr>
          <a:lstStyle/>
          <a:p>
            <a:pPr marL="12700">
              <a:lnSpc>
                <a:spcPct val="100000"/>
              </a:lnSpc>
              <a:spcBef>
                <a:spcPts val="130"/>
              </a:spcBef>
            </a:pPr>
            <a:r>
              <a:rPr sz="2400" spc="60" dirty="0">
                <a:latin typeface="Arial MT"/>
                <a:cs typeface="Arial MT"/>
              </a:rPr>
              <a:t>Sensor</a:t>
            </a:r>
            <a:r>
              <a:rPr sz="2400" spc="130" dirty="0">
                <a:latin typeface="Arial MT"/>
                <a:cs typeface="Arial MT"/>
              </a:rPr>
              <a:t> </a:t>
            </a:r>
            <a:r>
              <a:rPr sz="2400" spc="80" dirty="0">
                <a:latin typeface="Arial MT"/>
                <a:cs typeface="Arial MT"/>
              </a:rPr>
              <a:t>Capture</a:t>
            </a:r>
            <a:endParaRPr sz="2400">
              <a:latin typeface="Arial MT"/>
              <a:cs typeface="Arial MT"/>
            </a:endParaRPr>
          </a:p>
        </p:txBody>
      </p:sp>
      <p:sp>
        <p:nvSpPr>
          <p:cNvPr id="10" name="object 10"/>
          <p:cNvSpPr txBox="1"/>
          <p:nvPr/>
        </p:nvSpPr>
        <p:spPr>
          <a:xfrm>
            <a:off x="11942844" y="7138810"/>
            <a:ext cx="3609975" cy="427990"/>
          </a:xfrm>
          <a:prstGeom prst="rect">
            <a:avLst/>
          </a:prstGeom>
        </p:spPr>
        <p:txBody>
          <a:bodyPr vert="horz" wrap="square" lIns="0" tIns="17145" rIns="0" bIns="0" rtlCol="0">
            <a:spAutoFit/>
          </a:bodyPr>
          <a:lstStyle/>
          <a:p>
            <a:pPr marL="12700">
              <a:lnSpc>
                <a:spcPct val="100000"/>
              </a:lnSpc>
              <a:spcBef>
                <a:spcPts val="135"/>
              </a:spcBef>
            </a:pPr>
            <a:r>
              <a:rPr sz="2600" dirty="0">
                <a:latin typeface="Arial MT"/>
                <a:cs typeface="Arial MT"/>
              </a:rPr>
              <a:t>Transformed</a:t>
            </a:r>
            <a:r>
              <a:rPr sz="2600" spc="-120" dirty="0">
                <a:latin typeface="Arial MT"/>
                <a:cs typeface="Arial MT"/>
              </a:rPr>
              <a:t> </a:t>
            </a:r>
            <a:r>
              <a:rPr sz="2600" dirty="0">
                <a:latin typeface="Arial MT"/>
                <a:cs typeface="Arial MT"/>
              </a:rPr>
              <a:t>Image</a:t>
            </a:r>
            <a:r>
              <a:rPr sz="2600" spc="-60" dirty="0">
                <a:latin typeface="Arial MT"/>
                <a:cs typeface="Arial MT"/>
              </a:rPr>
              <a:t> </a:t>
            </a:r>
            <a:r>
              <a:rPr sz="2600" spc="-20" dirty="0">
                <a:latin typeface="Arial MT"/>
                <a:cs typeface="Arial MT"/>
              </a:rPr>
              <a:t>(2D)</a:t>
            </a:r>
            <a:endParaRPr sz="2600">
              <a:latin typeface="Arial MT"/>
              <a:cs typeface="Arial MT"/>
            </a:endParaRPr>
          </a:p>
        </p:txBody>
      </p:sp>
      <p:sp>
        <p:nvSpPr>
          <p:cNvPr id="11" name="object 11"/>
          <p:cNvSpPr txBox="1"/>
          <p:nvPr/>
        </p:nvSpPr>
        <p:spPr>
          <a:xfrm>
            <a:off x="1551012" y="8018991"/>
            <a:ext cx="14380210" cy="855980"/>
          </a:xfrm>
          <a:prstGeom prst="rect">
            <a:avLst/>
          </a:prstGeom>
        </p:spPr>
        <p:txBody>
          <a:bodyPr vert="horz" wrap="square" lIns="0" tIns="13335" rIns="0" bIns="0" rtlCol="0">
            <a:spAutoFit/>
          </a:bodyPr>
          <a:lstStyle/>
          <a:p>
            <a:pPr algn="ctr">
              <a:lnSpc>
                <a:spcPct val="100000"/>
              </a:lnSpc>
              <a:spcBef>
                <a:spcPts val="105"/>
              </a:spcBef>
            </a:pPr>
            <a:r>
              <a:rPr sz="2700" spc="-70" dirty="0">
                <a:latin typeface="Consolas"/>
                <a:cs typeface="Consolas"/>
              </a:rPr>
              <a:t>Gap:</a:t>
            </a:r>
            <a:r>
              <a:rPr sz="2700" spc="-305" dirty="0">
                <a:latin typeface="Consolas"/>
                <a:cs typeface="Consolas"/>
              </a:rPr>
              <a:t> </a:t>
            </a:r>
            <a:r>
              <a:rPr sz="2700" dirty="0">
                <a:latin typeface="Consolas"/>
                <a:cs typeface="Consolas"/>
              </a:rPr>
              <a:t>To</a:t>
            </a:r>
            <a:r>
              <a:rPr sz="2700" spc="-370" dirty="0">
                <a:latin typeface="Consolas"/>
                <a:cs typeface="Consolas"/>
              </a:rPr>
              <a:t> </a:t>
            </a:r>
            <a:r>
              <a:rPr sz="2700" spc="-90" dirty="0">
                <a:latin typeface="Consolas"/>
                <a:cs typeface="Consolas"/>
              </a:rPr>
              <a:t>bridge</a:t>
            </a:r>
            <a:r>
              <a:rPr sz="2700" spc="-250" dirty="0">
                <a:latin typeface="Consolas"/>
                <a:cs typeface="Consolas"/>
              </a:rPr>
              <a:t> </a:t>
            </a:r>
            <a:r>
              <a:rPr sz="2700" spc="-70" dirty="0">
                <a:latin typeface="Consolas"/>
                <a:cs typeface="Consolas"/>
              </a:rPr>
              <a:t>this</a:t>
            </a:r>
            <a:r>
              <a:rPr sz="2700" spc="-305" dirty="0">
                <a:latin typeface="Consolas"/>
                <a:cs typeface="Consolas"/>
              </a:rPr>
              <a:t> </a:t>
            </a:r>
            <a:r>
              <a:rPr sz="2700" spc="-100" dirty="0">
                <a:latin typeface="Consolas"/>
                <a:cs typeface="Consolas"/>
              </a:rPr>
              <a:t>perception</a:t>
            </a:r>
            <a:r>
              <a:rPr sz="2700" spc="-145" dirty="0">
                <a:latin typeface="Consolas"/>
                <a:cs typeface="Consolas"/>
              </a:rPr>
              <a:t> </a:t>
            </a:r>
            <a:r>
              <a:rPr sz="2700" spc="-70" dirty="0">
                <a:latin typeface="Consolas"/>
                <a:cs typeface="Consolas"/>
              </a:rPr>
              <a:t>gap,</a:t>
            </a:r>
            <a:r>
              <a:rPr sz="2700" spc="-300" dirty="0">
                <a:latin typeface="Consolas"/>
                <a:cs typeface="Consolas"/>
              </a:rPr>
              <a:t> </a:t>
            </a:r>
            <a:r>
              <a:rPr sz="2700" dirty="0">
                <a:latin typeface="Consolas"/>
                <a:cs typeface="Consolas"/>
              </a:rPr>
              <a:t>we</a:t>
            </a:r>
            <a:r>
              <a:rPr sz="2700" spc="-350" dirty="0">
                <a:latin typeface="Consolas"/>
                <a:cs typeface="Consolas"/>
              </a:rPr>
              <a:t> </a:t>
            </a:r>
            <a:r>
              <a:rPr sz="2700" spc="-60" dirty="0">
                <a:latin typeface="Consolas"/>
                <a:cs typeface="Consolas"/>
              </a:rPr>
              <a:t>use</a:t>
            </a:r>
            <a:r>
              <a:rPr sz="2700" spc="-310" dirty="0">
                <a:latin typeface="Consolas"/>
                <a:cs typeface="Consolas"/>
              </a:rPr>
              <a:t> </a:t>
            </a:r>
            <a:r>
              <a:rPr sz="2700" spc="-70" dirty="0">
                <a:latin typeface="Consolas"/>
                <a:cs typeface="Consolas"/>
              </a:rPr>
              <a:t>Image</a:t>
            </a:r>
            <a:r>
              <a:rPr sz="2700" spc="-295" dirty="0">
                <a:latin typeface="Consolas"/>
                <a:cs typeface="Consolas"/>
              </a:rPr>
              <a:t> </a:t>
            </a:r>
            <a:r>
              <a:rPr sz="2700" spc="-100" dirty="0">
                <a:latin typeface="Consolas"/>
                <a:cs typeface="Consolas"/>
              </a:rPr>
              <a:t>Transformations</a:t>
            </a:r>
            <a:r>
              <a:rPr sz="2700" spc="-270" dirty="0">
                <a:latin typeface="Consolas"/>
                <a:cs typeface="Consolas"/>
              </a:rPr>
              <a:t> </a:t>
            </a:r>
            <a:r>
              <a:rPr sz="2700" spc="-35" dirty="0">
                <a:latin typeface="Consolas"/>
                <a:cs typeface="Consolas"/>
              </a:rPr>
              <a:t>to</a:t>
            </a:r>
            <a:r>
              <a:rPr sz="2700" spc="-315" dirty="0">
                <a:latin typeface="Consolas"/>
                <a:cs typeface="Consolas"/>
              </a:rPr>
              <a:t> </a:t>
            </a:r>
            <a:r>
              <a:rPr sz="2700" spc="-85" dirty="0">
                <a:latin typeface="Consolas"/>
                <a:cs typeface="Consolas"/>
              </a:rPr>
              <a:t>mathematically</a:t>
            </a:r>
            <a:endParaRPr sz="2700">
              <a:latin typeface="Consolas"/>
              <a:cs typeface="Consolas"/>
            </a:endParaRPr>
          </a:p>
          <a:p>
            <a:pPr marR="43815" algn="ctr">
              <a:lnSpc>
                <a:spcPct val="100000"/>
              </a:lnSpc>
              <a:spcBef>
                <a:spcPts val="160"/>
              </a:spcBef>
            </a:pPr>
            <a:r>
              <a:rPr sz="2600" dirty="0">
                <a:latin typeface="Consolas"/>
                <a:cs typeface="Consolas"/>
              </a:rPr>
              <a:t>map</a:t>
            </a:r>
            <a:r>
              <a:rPr sz="2600" spc="-330" dirty="0">
                <a:latin typeface="Consolas"/>
                <a:cs typeface="Consolas"/>
              </a:rPr>
              <a:t> </a:t>
            </a:r>
            <a:r>
              <a:rPr sz="2600" dirty="0">
                <a:latin typeface="Consolas"/>
                <a:cs typeface="Consolas"/>
              </a:rPr>
              <a:t>and</a:t>
            </a:r>
            <a:r>
              <a:rPr sz="2600" spc="-330" dirty="0">
                <a:latin typeface="Consolas"/>
                <a:cs typeface="Consolas"/>
              </a:rPr>
              <a:t> </a:t>
            </a:r>
            <a:r>
              <a:rPr sz="2600" spc="-25" dirty="0">
                <a:latin typeface="Consolas"/>
                <a:cs typeface="Consolas"/>
              </a:rPr>
              <a:t>correct</a:t>
            </a:r>
            <a:r>
              <a:rPr sz="2600" spc="-275" dirty="0">
                <a:latin typeface="Consolas"/>
                <a:cs typeface="Consolas"/>
              </a:rPr>
              <a:t> </a:t>
            </a:r>
            <a:r>
              <a:rPr sz="2600" spc="-10" dirty="0">
                <a:latin typeface="Consolas"/>
                <a:cs typeface="Consolas"/>
              </a:rPr>
              <a:t>changes</a:t>
            </a:r>
            <a:r>
              <a:rPr sz="2600" spc="-290" dirty="0">
                <a:latin typeface="Consolas"/>
                <a:cs typeface="Consolas"/>
              </a:rPr>
              <a:t> </a:t>
            </a:r>
            <a:r>
              <a:rPr sz="2600" dirty="0">
                <a:latin typeface="Consolas"/>
                <a:cs typeface="Consolas"/>
              </a:rPr>
              <a:t>in</a:t>
            </a:r>
            <a:r>
              <a:rPr sz="2600" spc="-320" dirty="0">
                <a:latin typeface="Consolas"/>
                <a:cs typeface="Consolas"/>
              </a:rPr>
              <a:t> </a:t>
            </a:r>
            <a:r>
              <a:rPr sz="2600" spc="-35" dirty="0">
                <a:solidFill>
                  <a:srgbClr val="B1542D"/>
                </a:solidFill>
                <a:latin typeface="Consolas"/>
                <a:cs typeface="Consolas"/>
              </a:rPr>
              <a:t>rotation,</a:t>
            </a:r>
            <a:r>
              <a:rPr sz="2600" spc="-130" dirty="0">
                <a:solidFill>
                  <a:srgbClr val="B1542D"/>
                </a:solidFill>
                <a:latin typeface="Consolas"/>
                <a:cs typeface="Consolas"/>
              </a:rPr>
              <a:t> </a:t>
            </a:r>
            <a:r>
              <a:rPr sz="2600" spc="-50" dirty="0">
                <a:solidFill>
                  <a:srgbClr val="E64F18"/>
                </a:solidFill>
                <a:latin typeface="Consolas"/>
                <a:cs typeface="Consolas"/>
              </a:rPr>
              <a:t>translation,</a:t>
            </a:r>
            <a:r>
              <a:rPr sz="2600" spc="-110" dirty="0">
                <a:solidFill>
                  <a:srgbClr val="E64F18"/>
                </a:solidFill>
                <a:latin typeface="Consolas"/>
                <a:cs typeface="Consolas"/>
              </a:rPr>
              <a:t> </a:t>
            </a:r>
            <a:r>
              <a:rPr sz="2600" spc="-10" dirty="0">
                <a:solidFill>
                  <a:srgbClr val="BF542D"/>
                </a:solidFill>
                <a:latin typeface="Consolas"/>
                <a:cs typeface="Consolas"/>
              </a:rPr>
              <a:t>scale,</a:t>
            </a:r>
            <a:r>
              <a:rPr sz="2600" spc="-254" dirty="0">
                <a:solidFill>
                  <a:srgbClr val="BF542D"/>
                </a:solidFill>
                <a:latin typeface="Consolas"/>
                <a:cs typeface="Consolas"/>
              </a:rPr>
              <a:t> </a:t>
            </a:r>
            <a:r>
              <a:rPr sz="2600" dirty="0">
                <a:solidFill>
                  <a:srgbClr val="B55026"/>
                </a:solidFill>
                <a:latin typeface="Consolas"/>
                <a:cs typeface="Consolas"/>
              </a:rPr>
              <a:t>and</a:t>
            </a:r>
            <a:r>
              <a:rPr sz="2600" spc="-265" dirty="0">
                <a:solidFill>
                  <a:srgbClr val="B55026"/>
                </a:solidFill>
                <a:latin typeface="Consolas"/>
                <a:cs typeface="Consolas"/>
              </a:rPr>
              <a:t> </a:t>
            </a:r>
            <a:r>
              <a:rPr sz="2600" spc="-10" dirty="0">
                <a:latin typeface="Consolas"/>
                <a:cs typeface="Consolas"/>
              </a:rPr>
              <a:t>perspective.</a:t>
            </a:r>
            <a:endParaRPr sz="2600">
              <a:latin typeface="Consolas"/>
              <a:cs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1800" y="368300"/>
            <a:ext cx="16611600" cy="9017000"/>
          </a:xfrm>
          <a:prstGeom prst="rect">
            <a:avLst/>
          </a:prstGeom>
        </p:spPr>
      </p:pic>
      <p:sp>
        <p:nvSpPr>
          <p:cNvPr id="3" name="object 3"/>
          <p:cNvSpPr txBox="1">
            <a:spLocks noGrp="1"/>
          </p:cNvSpPr>
          <p:nvPr>
            <p:ph type="title"/>
          </p:nvPr>
        </p:nvSpPr>
        <p:spPr>
          <a:prstGeom prst="rect">
            <a:avLst/>
          </a:prstGeom>
        </p:spPr>
        <p:txBody>
          <a:bodyPr vert="horz" wrap="square" lIns="0" tIns="303600" rIns="0" bIns="0" rtlCol="0">
            <a:spAutoFit/>
          </a:bodyPr>
          <a:lstStyle/>
          <a:p>
            <a:pPr marL="469900">
              <a:lnSpc>
                <a:spcPct val="100000"/>
              </a:lnSpc>
              <a:spcBef>
                <a:spcPts val="135"/>
              </a:spcBef>
            </a:pPr>
            <a:r>
              <a:rPr sz="6700" spc="-114" dirty="0">
                <a:latin typeface="Arial MT"/>
                <a:cs typeface="Arial MT"/>
              </a:rPr>
              <a:t>Modeling</a:t>
            </a:r>
            <a:r>
              <a:rPr sz="6700" spc="-270" dirty="0">
                <a:latin typeface="Arial MT"/>
                <a:cs typeface="Arial MT"/>
              </a:rPr>
              <a:t> </a:t>
            </a:r>
            <a:r>
              <a:rPr sz="6700" spc="-100" dirty="0">
                <a:latin typeface="Arial MT"/>
                <a:cs typeface="Arial MT"/>
              </a:rPr>
              <a:t>Motion:Rotation</a:t>
            </a:r>
            <a:r>
              <a:rPr sz="6700" spc="-390" dirty="0">
                <a:latin typeface="Arial MT"/>
                <a:cs typeface="Arial MT"/>
              </a:rPr>
              <a:t> </a:t>
            </a:r>
            <a:r>
              <a:rPr sz="6700" spc="-204" dirty="0">
                <a:latin typeface="Arial MT"/>
                <a:cs typeface="Arial MT"/>
              </a:rPr>
              <a:t>+</a:t>
            </a:r>
            <a:r>
              <a:rPr sz="6700" spc="-484" dirty="0">
                <a:latin typeface="Arial MT"/>
                <a:cs typeface="Arial MT"/>
              </a:rPr>
              <a:t> </a:t>
            </a:r>
            <a:r>
              <a:rPr sz="6700" spc="-90" dirty="0">
                <a:latin typeface="Arial MT"/>
                <a:cs typeface="Arial MT"/>
              </a:rPr>
              <a:t>Translation</a:t>
            </a:r>
            <a:endParaRPr sz="6700">
              <a:latin typeface="Arial MT"/>
              <a:cs typeface="Arial MT"/>
            </a:endParaRPr>
          </a:p>
        </p:txBody>
      </p:sp>
      <p:sp>
        <p:nvSpPr>
          <p:cNvPr id="7" name="object 7"/>
          <p:cNvSpPr txBox="1"/>
          <p:nvPr/>
        </p:nvSpPr>
        <p:spPr>
          <a:xfrm>
            <a:off x="1688971" y="3324577"/>
            <a:ext cx="3655695" cy="3749675"/>
          </a:xfrm>
          <a:prstGeom prst="rect">
            <a:avLst/>
          </a:prstGeom>
        </p:spPr>
        <p:txBody>
          <a:bodyPr vert="horz" wrap="square" lIns="0" tIns="15240" rIns="0" bIns="0" rtlCol="0">
            <a:spAutoFit/>
          </a:bodyPr>
          <a:lstStyle/>
          <a:p>
            <a:pPr marL="25400">
              <a:lnSpc>
                <a:spcPct val="100000"/>
              </a:lnSpc>
              <a:spcBef>
                <a:spcPts val="120"/>
              </a:spcBef>
              <a:tabLst>
                <a:tab pos="1433195" algn="l"/>
                <a:tab pos="2865120" algn="l"/>
              </a:tabLst>
            </a:pPr>
            <a:r>
              <a:rPr sz="5950" spc="120" dirty="0">
                <a:latin typeface="Calibri"/>
                <a:cs typeface="Calibri"/>
              </a:rPr>
              <a:t>3â</a:t>
            </a:r>
            <a:r>
              <a:rPr sz="5950" dirty="0">
                <a:latin typeface="Calibri"/>
                <a:cs typeface="Calibri"/>
              </a:rPr>
              <a:t>	</a:t>
            </a:r>
            <a:r>
              <a:rPr sz="5950" spc="180" dirty="0">
                <a:latin typeface="Calibri"/>
                <a:cs typeface="Calibri"/>
              </a:rPr>
              <a:t>6â</a:t>
            </a:r>
            <a:r>
              <a:rPr sz="5950" dirty="0">
                <a:latin typeface="Calibri"/>
                <a:cs typeface="Calibri"/>
              </a:rPr>
              <a:t>	</a:t>
            </a:r>
            <a:r>
              <a:rPr sz="5950" spc="90" dirty="0">
                <a:latin typeface="Calibri"/>
                <a:cs typeface="Calibri"/>
              </a:rPr>
              <a:t>9â</a:t>
            </a:r>
            <a:endParaRPr sz="5950">
              <a:latin typeface="Calibri"/>
              <a:cs typeface="Calibri"/>
            </a:endParaRPr>
          </a:p>
          <a:p>
            <a:pPr marL="27940">
              <a:lnSpc>
                <a:spcPct val="100000"/>
              </a:lnSpc>
              <a:spcBef>
                <a:spcPts val="5010"/>
              </a:spcBef>
              <a:tabLst>
                <a:tab pos="1454150" algn="l"/>
                <a:tab pos="2870200" algn="l"/>
              </a:tabLst>
            </a:pPr>
            <a:r>
              <a:rPr sz="5000" spc="-25" dirty="0">
                <a:latin typeface="Calibri"/>
                <a:cs typeface="Calibri"/>
              </a:rPr>
              <a:t>2â</a:t>
            </a:r>
            <a:r>
              <a:rPr sz="5000" dirty="0">
                <a:latin typeface="Calibri"/>
                <a:cs typeface="Calibri"/>
              </a:rPr>
              <a:t>	</a:t>
            </a:r>
            <a:r>
              <a:rPr sz="5000" spc="-25" dirty="0">
                <a:latin typeface="Calibri"/>
                <a:cs typeface="Calibri"/>
              </a:rPr>
              <a:t>5â</a:t>
            </a:r>
            <a:r>
              <a:rPr sz="5000" dirty="0">
                <a:latin typeface="Calibri"/>
                <a:cs typeface="Calibri"/>
              </a:rPr>
              <a:t>	</a:t>
            </a:r>
            <a:r>
              <a:rPr sz="5000" spc="-25" dirty="0">
                <a:latin typeface="Calibri"/>
                <a:cs typeface="Calibri"/>
              </a:rPr>
              <a:t>8â</a:t>
            </a:r>
            <a:endParaRPr sz="5000">
              <a:latin typeface="Calibri"/>
              <a:cs typeface="Calibri"/>
            </a:endParaRPr>
          </a:p>
          <a:p>
            <a:pPr marL="12700">
              <a:lnSpc>
                <a:spcPct val="100000"/>
              </a:lnSpc>
              <a:spcBef>
                <a:spcPts val="4250"/>
              </a:spcBef>
              <a:tabLst>
                <a:tab pos="1457960" algn="l"/>
                <a:tab pos="2842260" algn="l"/>
              </a:tabLst>
            </a:pPr>
            <a:r>
              <a:rPr sz="5750" spc="-25" dirty="0">
                <a:latin typeface="Cambria"/>
                <a:cs typeface="Cambria"/>
              </a:rPr>
              <a:t>10</a:t>
            </a:r>
            <a:r>
              <a:rPr sz="5750" dirty="0">
                <a:latin typeface="Cambria"/>
                <a:cs typeface="Cambria"/>
              </a:rPr>
              <a:t>	</a:t>
            </a:r>
            <a:r>
              <a:rPr sz="5750" spc="-25" dirty="0">
                <a:latin typeface="Cambria"/>
                <a:cs typeface="Cambria"/>
              </a:rPr>
              <a:t>40</a:t>
            </a:r>
            <a:r>
              <a:rPr sz="5750" dirty="0">
                <a:latin typeface="Cambria"/>
                <a:cs typeface="Cambria"/>
              </a:rPr>
              <a:t>	</a:t>
            </a:r>
            <a:r>
              <a:rPr sz="5750" spc="-25" dirty="0">
                <a:latin typeface="Cambria"/>
                <a:cs typeface="Cambria"/>
              </a:rPr>
              <a:t>70</a:t>
            </a:r>
            <a:endParaRPr sz="5750">
              <a:latin typeface="Cambria"/>
              <a:cs typeface="Cambria"/>
            </a:endParaRPr>
          </a:p>
        </p:txBody>
      </p:sp>
      <p:sp>
        <p:nvSpPr>
          <p:cNvPr id="8" name="object 8"/>
          <p:cNvSpPr txBox="1"/>
          <p:nvPr/>
        </p:nvSpPr>
        <p:spPr>
          <a:xfrm>
            <a:off x="1428236" y="2334683"/>
            <a:ext cx="10969625" cy="660400"/>
          </a:xfrm>
          <a:prstGeom prst="rect">
            <a:avLst/>
          </a:prstGeom>
        </p:spPr>
        <p:txBody>
          <a:bodyPr vert="horz" wrap="square" lIns="0" tIns="14604" rIns="0" bIns="0" rtlCol="0">
            <a:spAutoFit/>
          </a:bodyPr>
          <a:lstStyle/>
          <a:p>
            <a:pPr marL="12700">
              <a:lnSpc>
                <a:spcPct val="100000"/>
              </a:lnSpc>
              <a:spcBef>
                <a:spcPts val="114"/>
              </a:spcBef>
              <a:tabLst>
                <a:tab pos="8559800" algn="l"/>
              </a:tabLst>
            </a:pPr>
            <a:r>
              <a:rPr sz="4150" dirty="0">
                <a:latin typeface="Calibri"/>
                <a:cs typeface="Calibri"/>
              </a:rPr>
              <a:t>1.</a:t>
            </a:r>
            <a:r>
              <a:rPr sz="4150" spc="-204" dirty="0">
                <a:latin typeface="Calibri"/>
                <a:cs typeface="Calibri"/>
              </a:rPr>
              <a:t> </a:t>
            </a:r>
            <a:r>
              <a:rPr sz="4150" spc="-10" dirty="0">
                <a:latin typeface="Calibri"/>
                <a:cs typeface="Calibri"/>
              </a:rPr>
              <a:t>Rotate</a:t>
            </a:r>
            <a:r>
              <a:rPr sz="4150" dirty="0">
                <a:latin typeface="Calibri"/>
                <a:cs typeface="Calibri"/>
              </a:rPr>
              <a:t>	</a:t>
            </a:r>
            <a:r>
              <a:rPr sz="4150" spc="-10" dirty="0">
                <a:latin typeface="Calibri"/>
                <a:cs typeface="Calibri"/>
              </a:rPr>
              <a:t>Final</a:t>
            </a:r>
            <a:r>
              <a:rPr sz="4150" spc="-215" dirty="0">
                <a:latin typeface="Calibri"/>
                <a:cs typeface="Calibri"/>
              </a:rPr>
              <a:t> </a:t>
            </a:r>
            <a:r>
              <a:rPr sz="4150" spc="-35" dirty="0">
                <a:latin typeface="Calibri"/>
                <a:cs typeface="Calibri"/>
              </a:rPr>
              <a:t>Result</a:t>
            </a:r>
            <a:endParaRPr sz="4150">
              <a:latin typeface="Calibri"/>
              <a:cs typeface="Calibri"/>
            </a:endParaRPr>
          </a:p>
        </p:txBody>
      </p:sp>
      <p:sp>
        <p:nvSpPr>
          <p:cNvPr id="9" name="object 9"/>
          <p:cNvSpPr txBox="1"/>
          <p:nvPr/>
        </p:nvSpPr>
        <p:spPr>
          <a:xfrm>
            <a:off x="11683507" y="3315758"/>
            <a:ext cx="2233295" cy="946150"/>
          </a:xfrm>
          <a:prstGeom prst="rect">
            <a:avLst/>
          </a:prstGeom>
        </p:spPr>
        <p:txBody>
          <a:bodyPr vert="horz" wrap="square" lIns="0" tIns="11430" rIns="0" bIns="0" rtlCol="0">
            <a:spAutoFit/>
          </a:bodyPr>
          <a:lstStyle/>
          <a:p>
            <a:pPr marL="12700">
              <a:lnSpc>
                <a:spcPct val="100000"/>
              </a:lnSpc>
              <a:spcBef>
                <a:spcPts val="90"/>
              </a:spcBef>
              <a:tabLst>
                <a:tab pos="1433195" algn="l"/>
              </a:tabLst>
            </a:pPr>
            <a:r>
              <a:rPr sz="6050" spc="120" dirty="0">
                <a:latin typeface="Calibri"/>
                <a:cs typeface="Calibri"/>
              </a:rPr>
              <a:t>3â</a:t>
            </a:r>
            <a:r>
              <a:rPr sz="6050" dirty="0">
                <a:latin typeface="Calibri"/>
                <a:cs typeface="Calibri"/>
              </a:rPr>
              <a:t>	</a:t>
            </a:r>
            <a:r>
              <a:rPr sz="6050" spc="60" dirty="0">
                <a:latin typeface="Calibri"/>
                <a:cs typeface="Calibri"/>
              </a:rPr>
              <a:t>6â</a:t>
            </a:r>
            <a:endParaRPr sz="6050">
              <a:latin typeface="Calibri"/>
              <a:cs typeface="Calibri"/>
            </a:endParaRPr>
          </a:p>
        </p:txBody>
      </p:sp>
      <p:sp>
        <p:nvSpPr>
          <p:cNvPr id="10" name="object 10"/>
          <p:cNvSpPr txBox="1"/>
          <p:nvPr/>
        </p:nvSpPr>
        <p:spPr>
          <a:xfrm>
            <a:off x="11682304" y="4249208"/>
            <a:ext cx="2234565" cy="2832100"/>
          </a:xfrm>
          <a:prstGeom prst="rect">
            <a:avLst/>
          </a:prstGeom>
        </p:spPr>
        <p:txBody>
          <a:bodyPr vert="horz" wrap="square" lIns="0" tIns="494030" rIns="0" bIns="0" rtlCol="0">
            <a:spAutoFit/>
          </a:bodyPr>
          <a:lstStyle/>
          <a:p>
            <a:pPr marL="22225">
              <a:lnSpc>
                <a:spcPct val="100000"/>
              </a:lnSpc>
              <a:spcBef>
                <a:spcPts val="3890"/>
              </a:spcBef>
              <a:tabLst>
                <a:tab pos="1449705" algn="l"/>
              </a:tabLst>
            </a:pPr>
            <a:r>
              <a:rPr sz="6050" spc="60" dirty="0">
                <a:latin typeface="Calibri"/>
                <a:cs typeface="Calibri"/>
              </a:rPr>
              <a:t>2â</a:t>
            </a:r>
            <a:r>
              <a:rPr sz="6050" dirty="0">
                <a:latin typeface="Calibri"/>
                <a:cs typeface="Calibri"/>
              </a:rPr>
              <a:t>	</a:t>
            </a:r>
            <a:r>
              <a:rPr sz="6050" spc="-25" dirty="0">
                <a:latin typeface="Calibri"/>
                <a:cs typeface="Calibri"/>
              </a:rPr>
              <a:t>5â</a:t>
            </a:r>
            <a:endParaRPr sz="6050">
              <a:latin typeface="Calibri"/>
              <a:cs typeface="Calibri"/>
            </a:endParaRPr>
          </a:p>
          <a:p>
            <a:pPr marL="12700">
              <a:lnSpc>
                <a:spcPct val="100000"/>
              </a:lnSpc>
              <a:spcBef>
                <a:spcPts val="3790"/>
              </a:spcBef>
              <a:tabLst>
                <a:tab pos="1456690" algn="l"/>
              </a:tabLst>
            </a:pPr>
            <a:r>
              <a:rPr sz="6050" spc="120" dirty="0">
                <a:latin typeface="Calibri"/>
                <a:cs typeface="Calibri"/>
              </a:rPr>
              <a:t>1â</a:t>
            </a:r>
            <a:r>
              <a:rPr sz="6050" dirty="0">
                <a:latin typeface="Calibri"/>
                <a:cs typeface="Calibri"/>
              </a:rPr>
              <a:t>	</a:t>
            </a:r>
            <a:r>
              <a:rPr sz="6050" spc="-25" dirty="0">
                <a:latin typeface="Calibri"/>
                <a:cs typeface="Calibri"/>
              </a:rPr>
              <a:t>4â</a:t>
            </a:r>
            <a:endParaRPr sz="6050">
              <a:latin typeface="Calibri"/>
              <a:cs typeface="Calibri"/>
            </a:endParaRPr>
          </a:p>
        </p:txBody>
      </p:sp>
      <p:sp>
        <p:nvSpPr>
          <p:cNvPr id="11" name="object 11"/>
          <p:cNvSpPr txBox="1"/>
          <p:nvPr/>
        </p:nvSpPr>
        <p:spPr>
          <a:xfrm>
            <a:off x="9933351" y="7548739"/>
            <a:ext cx="5669280" cy="1490345"/>
          </a:xfrm>
          <a:prstGeom prst="rect">
            <a:avLst/>
          </a:prstGeom>
        </p:spPr>
        <p:txBody>
          <a:bodyPr vert="horz" wrap="square" lIns="0" tIns="105410" rIns="0" bIns="0" rtlCol="0">
            <a:spAutoFit/>
          </a:bodyPr>
          <a:lstStyle/>
          <a:p>
            <a:pPr marL="12700" marR="5080" indent="8890">
              <a:lnSpc>
                <a:spcPts val="3600"/>
              </a:lnSpc>
              <a:spcBef>
                <a:spcPts val="830"/>
              </a:spcBef>
            </a:pPr>
            <a:r>
              <a:rPr sz="3600" spc="-20" dirty="0">
                <a:latin typeface="Cambria"/>
                <a:cs typeface="Cambria"/>
              </a:rPr>
              <a:t>Pixels</a:t>
            </a:r>
            <a:r>
              <a:rPr sz="3600" spc="-170" dirty="0">
                <a:latin typeface="Cambria"/>
                <a:cs typeface="Cambria"/>
              </a:rPr>
              <a:t> </a:t>
            </a:r>
            <a:r>
              <a:rPr sz="3600" spc="-20" dirty="0">
                <a:latin typeface="Cambria"/>
                <a:cs typeface="Cambria"/>
              </a:rPr>
              <a:t>shift</a:t>
            </a:r>
            <a:r>
              <a:rPr sz="3600" spc="-90" dirty="0">
                <a:latin typeface="Cambria"/>
                <a:cs typeface="Cambria"/>
              </a:rPr>
              <a:t> </a:t>
            </a:r>
            <a:r>
              <a:rPr sz="3600" spc="-70" dirty="0">
                <a:latin typeface="Cambria"/>
                <a:cs typeface="Cambria"/>
              </a:rPr>
              <a:t>right.</a:t>
            </a:r>
            <a:r>
              <a:rPr sz="3600" spc="-110" dirty="0">
                <a:latin typeface="Cambria"/>
                <a:cs typeface="Cambria"/>
              </a:rPr>
              <a:t> </a:t>
            </a:r>
            <a:r>
              <a:rPr sz="3600" spc="-95" dirty="0">
                <a:latin typeface="Cambria"/>
                <a:cs typeface="Cambria"/>
              </a:rPr>
              <a:t>New</a:t>
            </a:r>
            <a:r>
              <a:rPr sz="3600" spc="-100" dirty="0">
                <a:latin typeface="Cambria"/>
                <a:cs typeface="Cambria"/>
              </a:rPr>
              <a:t> </a:t>
            </a:r>
            <a:r>
              <a:rPr sz="3600" spc="-10" dirty="0">
                <a:latin typeface="Cambria"/>
                <a:cs typeface="Cambria"/>
              </a:rPr>
              <a:t>space </a:t>
            </a:r>
            <a:r>
              <a:rPr sz="3600" spc="-90" dirty="0">
                <a:latin typeface="Cambria"/>
                <a:cs typeface="Cambria"/>
              </a:rPr>
              <a:t>becomes </a:t>
            </a:r>
            <a:r>
              <a:rPr sz="3600" spc="-105" dirty="0">
                <a:latin typeface="Cambria"/>
                <a:cs typeface="Cambria"/>
              </a:rPr>
              <a:t>0</a:t>
            </a:r>
            <a:r>
              <a:rPr sz="3600" spc="-185" dirty="0">
                <a:latin typeface="Cambria"/>
                <a:cs typeface="Cambria"/>
              </a:rPr>
              <a:t> </a:t>
            </a:r>
            <a:r>
              <a:rPr sz="3600" spc="-125" dirty="0">
                <a:latin typeface="Cambria"/>
                <a:cs typeface="Cambria"/>
              </a:rPr>
              <a:t>(Black).</a:t>
            </a:r>
            <a:r>
              <a:rPr sz="3600" spc="-55" dirty="0">
                <a:latin typeface="Cambria"/>
                <a:cs typeface="Cambria"/>
              </a:rPr>
              <a:t> </a:t>
            </a:r>
            <a:r>
              <a:rPr sz="3600" spc="-85" dirty="0">
                <a:latin typeface="Cambria"/>
                <a:cs typeface="Cambria"/>
              </a:rPr>
              <a:t>Edge </a:t>
            </a:r>
            <a:r>
              <a:rPr sz="3600" spc="-55" dirty="0">
                <a:latin typeface="Cambria"/>
                <a:cs typeface="Cambria"/>
              </a:rPr>
              <a:t>pixels </a:t>
            </a:r>
            <a:r>
              <a:rPr sz="3600" spc="-190" dirty="0">
                <a:latin typeface="Cambria"/>
                <a:cs typeface="Cambria"/>
              </a:rPr>
              <a:t>are</a:t>
            </a:r>
            <a:r>
              <a:rPr sz="3600" spc="10" dirty="0">
                <a:latin typeface="Cambria"/>
                <a:cs typeface="Cambria"/>
              </a:rPr>
              <a:t> </a:t>
            </a:r>
            <a:r>
              <a:rPr sz="3600" spc="-40" dirty="0">
                <a:latin typeface="Cambria"/>
                <a:cs typeface="Cambria"/>
              </a:rPr>
              <a:t>cropped.</a:t>
            </a:r>
            <a:endParaRPr sz="3600">
              <a:latin typeface="Cambria"/>
              <a:cs typeface="Cambria"/>
            </a:endParaRPr>
          </a:p>
        </p:txBody>
      </p:sp>
      <p:pic>
        <p:nvPicPr>
          <p:cNvPr id="14" name="Picture 13">
            <a:extLst>
              <a:ext uri="{FF2B5EF4-FFF2-40B4-BE49-F238E27FC236}">
                <a16:creationId xmlns:a16="http://schemas.microsoft.com/office/drawing/2014/main" id="{11AFB845-054D-03CF-0C05-68440C274CB3}"/>
              </a:ext>
            </a:extLst>
          </p:cNvPr>
          <p:cNvPicPr>
            <a:picLocks noChangeAspect="1"/>
          </p:cNvPicPr>
          <p:nvPr/>
        </p:nvPicPr>
        <p:blipFill>
          <a:blip r:embed="rId3"/>
          <a:stretch>
            <a:fillRect/>
          </a:stretch>
        </p:blipFill>
        <p:spPr>
          <a:xfrm>
            <a:off x="6299200" y="3810000"/>
            <a:ext cx="2666999" cy="13715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8200" y="2476500"/>
            <a:ext cx="1625600" cy="1168400"/>
          </a:xfrm>
          <a:prstGeom prst="rect">
            <a:avLst/>
          </a:prstGeom>
        </p:spPr>
      </p:pic>
      <p:pic>
        <p:nvPicPr>
          <p:cNvPr id="3" name="object 3"/>
          <p:cNvPicPr/>
          <p:nvPr/>
        </p:nvPicPr>
        <p:blipFill>
          <a:blip r:embed="rId3" cstate="print"/>
          <a:stretch>
            <a:fillRect/>
          </a:stretch>
        </p:blipFill>
        <p:spPr>
          <a:xfrm>
            <a:off x="2832100" y="2476500"/>
            <a:ext cx="355600" cy="1168400"/>
          </a:xfrm>
          <a:prstGeom prst="rect">
            <a:avLst/>
          </a:prstGeom>
        </p:spPr>
      </p:pic>
      <p:pic>
        <p:nvPicPr>
          <p:cNvPr id="4" name="object 4"/>
          <p:cNvPicPr/>
          <p:nvPr/>
        </p:nvPicPr>
        <p:blipFill>
          <a:blip r:embed="rId4" cstate="print"/>
          <a:stretch>
            <a:fillRect/>
          </a:stretch>
        </p:blipFill>
        <p:spPr>
          <a:xfrm>
            <a:off x="4127500" y="3149600"/>
            <a:ext cx="571500" cy="152400"/>
          </a:xfrm>
          <a:prstGeom prst="rect">
            <a:avLst/>
          </a:prstGeom>
        </p:spPr>
      </p:pic>
      <p:pic>
        <p:nvPicPr>
          <p:cNvPr id="5" name="object 5"/>
          <p:cNvPicPr/>
          <p:nvPr/>
        </p:nvPicPr>
        <p:blipFill>
          <a:blip r:embed="rId5" cstate="print"/>
          <a:stretch>
            <a:fillRect/>
          </a:stretch>
        </p:blipFill>
        <p:spPr>
          <a:xfrm>
            <a:off x="4127500" y="2870200"/>
            <a:ext cx="558800" cy="139700"/>
          </a:xfrm>
          <a:prstGeom prst="rect">
            <a:avLst/>
          </a:prstGeom>
        </p:spPr>
      </p:pic>
      <p:pic>
        <p:nvPicPr>
          <p:cNvPr id="6" name="object 6"/>
          <p:cNvPicPr/>
          <p:nvPr/>
        </p:nvPicPr>
        <p:blipFill>
          <a:blip r:embed="rId6" cstate="print"/>
          <a:stretch>
            <a:fillRect/>
          </a:stretch>
        </p:blipFill>
        <p:spPr>
          <a:xfrm>
            <a:off x="5499100" y="2476500"/>
            <a:ext cx="2527300" cy="1168400"/>
          </a:xfrm>
          <a:prstGeom prst="rect">
            <a:avLst/>
          </a:prstGeom>
        </p:spPr>
      </p:pic>
      <p:pic>
        <p:nvPicPr>
          <p:cNvPr id="7" name="object 7"/>
          <p:cNvPicPr/>
          <p:nvPr/>
        </p:nvPicPr>
        <p:blipFill>
          <a:blip r:embed="rId7" cstate="print"/>
          <a:stretch>
            <a:fillRect/>
          </a:stretch>
        </p:blipFill>
        <p:spPr>
          <a:xfrm>
            <a:off x="8940800" y="2768600"/>
            <a:ext cx="609600" cy="635000"/>
          </a:xfrm>
          <a:prstGeom prst="rect">
            <a:avLst/>
          </a:prstGeom>
        </p:spPr>
      </p:pic>
      <p:pic>
        <p:nvPicPr>
          <p:cNvPr id="8" name="object 8"/>
          <p:cNvPicPr/>
          <p:nvPr/>
        </p:nvPicPr>
        <p:blipFill>
          <a:blip r:embed="rId8" cstate="print"/>
          <a:stretch>
            <a:fillRect/>
          </a:stretch>
        </p:blipFill>
        <p:spPr>
          <a:xfrm>
            <a:off x="10312400" y="2628900"/>
            <a:ext cx="584200" cy="876300"/>
          </a:xfrm>
          <a:prstGeom prst="rect">
            <a:avLst/>
          </a:prstGeom>
        </p:spPr>
      </p:pic>
      <p:pic>
        <p:nvPicPr>
          <p:cNvPr id="9" name="object 9"/>
          <p:cNvPicPr/>
          <p:nvPr/>
        </p:nvPicPr>
        <p:blipFill>
          <a:blip r:embed="rId9" cstate="print"/>
          <a:stretch>
            <a:fillRect/>
          </a:stretch>
        </p:blipFill>
        <p:spPr>
          <a:xfrm>
            <a:off x="12382500" y="2044700"/>
            <a:ext cx="4432300" cy="7112000"/>
          </a:xfrm>
          <a:prstGeom prst="rect">
            <a:avLst/>
          </a:prstGeom>
        </p:spPr>
      </p:pic>
      <p:sp>
        <p:nvSpPr>
          <p:cNvPr id="10" name="object 10"/>
          <p:cNvSpPr txBox="1">
            <a:spLocks noGrp="1"/>
          </p:cNvSpPr>
          <p:nvPr>
            <p:ph type="title"/>
          </p:nvPr>
        </p:nvSpPr>
        <p:spPr>
          <a:prstGeom prst="rect">
            <a:avLst/>
          </a:prstGeom>
        </p:spPr>
        <p:txBody>
          <a:bodyPr vert="horz" wrap="square" lIns="0" tIns="335703" rIns="0" bIns="0" rtlCol="0">
            <a:spAutoFit/>
          </a:bodyPr>
          <a:lstStyle/>
          <a:p>
            <a:pPr marL="163830">
              <a:lnSpc>
                <a:spcPct val="100000"/>
              </a:lnSpc>
              <a:spcBef>
                <a:spcPts val="135"/>
              </a:spcBef>
            </a:pPr>
            <a:r>
              <a:rPr sz="6700" spc="-70" dirty="0">
                <a:solidFill>
                  <a:srgbClr val="111111"/>
                </a:solidFill>
              </a:rPr>
              <a:t>Rotation</a:t>
            </a:r>
            <a:r>
              <a:rPr sz="6700" spc="-350" dirty="0">
                <a:solidFill>
                  <a:srgbClr val="111111"/>
                </a:solidFill>
              </a:rPr>
              <a:t> </a:t>
            </a:r>
            <a:r>
              <a:rPr sz="6700" dirty="0">
                <a:solidFill>
                  <a:srgbClr val="0F0F0F"/>
                </a:solidFill>
              </a:rPr>
              <a:t>plus</a:t>
            </a:r>
            <a:r>
              <a:rPr sz="6700" spc="-320" dirty="0">
                <a:solidFill>
                  <a:srgbClr val="0F0F0F"/>
                </a:solidFill>
              </a:rPr>
              <a:t> </a:t>
            </a:r>
            <a:r>
              <a:rPr sz="6700" spc="-55" dirty="0">
                <a:solidFill>
                  <a:srgbClr val="111111"/>
                </a:solidFill>
              </a:rPr>
              <a:t>Translation</a:t>
            </a:r>
            <a:endParaRPr sz="6700"/>
          </a:p>
        </p:txBody>
      </p:sp>
      <p:sp>
        <p:nvSpPr>
          <p:cNvPr id="11" name="object 11"/>
          <p:cNvSpPr txBox="1"/>
          <p:nvPr/>
        </p:nvSpPr>
        <p:spPr>
          <a:xfrm>
            <a:off x="2354322" y="5196416"/>
            <a:ext cx="3479800" cy="977265"/>
          </a:xfrm>
          <a:prstGeom prst="rect">
            <a:avLst/>
          </a:prstGeom>
        </p:spPr>
        <p:txBody>
          <a:bodyPr vert="horz" wrap="square" lIns="0" tIns="16510" rIns="0" bIns="0" rtlCol="0">
            <a:spAutoFit/>
          </a:bodyPr>
          <a:lstStyle/>
          <a:p>
            <a:pPr marL="12700">
              <a:lnSpc>
                <a:spcPts val="3879"/>
              </a:lnSpc>
              <a:spcBef>
                <a:spcPts val="130"/>
              </a:spcBef>
            </a:pPr>
            <a:r>
              <a:rPr sz="3300" dirty="0">
                <a:latin typeface="Arial MT"/>
                <a:cs typeface="Arial MT"/>
              </a:rPr>
              <a:t>Rotation</a:t>
            </a:r>
            <a:r>
              <a:rPr sz="3300" spc="145" dirty="0">
                <a:latin typeface="Arial MT"/>
                <a:cs typeface="Arial MT"/>
              </a:rPr>
              <a:t> </a:t>
            </a:r>
            <a:r>
              <a:rPr sz="3300" spc="80" dirty="0">
                <a:latin typeface="Arial MT"/>
                <a:cs typeface="Arial MT"/>
              </a:rPr>
              <a:t>Matrix.</a:t>
            </a:r>
            <a:endParaRPr sz="3300">
              <a:latin typeface="Arial MT"/>
              <a:cs typeface="Arial MT"/>
            </a:endParaRPr>
          </a:p>
          <a:p>
            <a:pPr marL="14604">
              <a:lnSpc>
                <a:spcPts val="3579"/>
              </a:lnSpc>
            </a:pPr>
            <a:r>
              <a:rPr sz="3050" dirty="0">
                <a:latin typeface="Arial MT"/>
                <a:cs typeface="Arial MT"/>
              </a:rPr>
              <a:t>Handles</a:t>
            </a:r>
            <a:r>
              <a:rPr sz="3050" spc="-120" dirty="0">
                <a:latin typeface="Arial MT"/>
                <a:cs typeface="Arial MT"/>
              </a:rPr>
              <a:t> </a:t>
            </a:r>
            <a:r>
              <a:rPr sz="3050" spc="-10" dirty="0">
                <a:latin typeface="Arial MT"/>
                <a:cs typeface="Arial MT"/>
              </a:rPr>
              <a:t>orientation.</a:t>
            </a:r>
            <a:endParaRPr sz="3050">
              <a:latin typeface="Arial MT"/>
              <a:cs typeface="Arial MT"/>
            </a:endParaRPr>
          </a:p>
        </p:txBody>
      </p:sp>
      <p:sp>
        <p:nvSpPr>
          <p:cNvPr id="12" name="object 12"/>
          <p:cNvSpPr txBox="1"/>
          <p:nvPr/>
        </p:nvSpPr>
        <p:spPr>
          <a:xfrm>
            <a:off x="6670278" y="5196416"/>
            <a:ext cx="4843780" cy="977265"/>
          </a:xfrm>
          <a:prstGeom prst="rect">
            <a:avLst/>
          </a:prstGeom>
        </p:spPr>
        <p:txBody>
          <a:bodyPr vert="horz" wrap="square" lIns="0" tIns="16510" rIns="0" bIns="0" rtlCol="0">
            <a:spAutoFit/>
          </a:bodyPr>
          <a:lstStyle/>
          <a:p>
            <a:pPr marL="12700">
              <a:lnSpc>
                <a:spcPts val="3879"/>
              </a:lnSpc>
              <a:spcBef>
                <a:spcPts val="130"/>
              </a:spcBef>
            </a:pPr>
            <a:r>
              <a:rPr sz="3300" dirty="0">
                <a:latin typeface="Arial MT"/>
                <a:cs typeface="Arial MT"/>
              </a:rPr>
              <a:t>Translation</a:t>
            </a:r>
            <a:r>
              <a:rPr sz="3300" spc="405" dirty="0">
                <a:latin typeface="Arial MT"/>
                <a:cs typeface="Arial MT"/>
              </a:rPr>
              <a:t> </a:t>
            </a:r>
            <a:r>
              <a:rPr sz="3300" spc="-10" dirty="0">
                <a:latin typeface="Arial MT"/>
                <a:cs typeface="Arial MT"/>
              </a:rPr>
              <a:t>Vector.</a:t>
            </a:r>
            <a:endParaRPr sz="3300">
              <a:latin typeface="Arial MT"/>
              <a:cs typeface="Arial MT"/>
            </a:endParaRPr>
          </a:p>
          <a:p>
            <a:pPr marL="16510">
              <a:lnSpc>
                <a:spcPts val="3579"/>
              </a:lnSpc>
            </a:pPr>
            <a:r>
              <a:rPr sz="3050" dirty="0">
                <a:latin typeface="Arial MT"/>
                <a:cs typeface="Arial MT"/>
              </a:rPr>
              <a:t>Handles</a:t>
            </a:r>
            <a:r>
              <a:rPr sz="3050" spc="120" dirty="0">
                <a:latin typeface="Arial MT"/>
                <a:cs typeface="Arial MT"/>
              </a:rPr>
              <a:t> </a:t>
            </a:r>
            <a:r>
              <a:rPr sz="3050" dirty="0">
                <a:latin typeface="Arial MT"/>
                <a:cs typeface="Arial MT"/>
              </a:rPr>
              <a:t>position</a:t>
            </a:r>
            <a:r>
              <a:rPr sz="3050" spc="40" dirty="0">
                <a:latin typeface="Arial MT"/>
                <a:cs typeface="Arial MT"/>
              </a:rPr>
              <a:t> </a:t>
            </a:r>
            <a:r>
              <a:rPr sz="3050" dirty="0">
                <a:latin typeface="Arial MT"/>
                <a:cs typeface="Arial MT"/>
              </a:rPr>
              <a:t>(x,</a:t>
            </a:r>
            <a:r>
              <a:rPr sz="3050" spc="-85" dirty="0">
                <a:latin typeface="Arial MT"/>
                <a:cs typeface="Arial MT"/>
              </a:rPr>
              <a:t> </a:t>
            </a:r>
            <a:r>
              <a:rPr sz="3050" dirty="0">
                <a:latin typeface="Arial MT"/>
                <a:cs typeface="Arial MT"/>
              </a:rPr>
              <a:t>y</a:t>
            </a:r>
            <a:r>
              <a:rPr sz="3050" spc="-20" dirty="0">
                <a:latin typeface="Arial MT"/>
                <a:cs typeface="Arial MT"/>
              </a:rPr>
              <a:t> </a:t>
            </a:r>
            <a:r>
              <a:rPr sz="3050" spc="-10" dirty="0">
                <a:latin typeface="Arial MT"/>
                <a:cs typeface="Arial MT"/>
              </a:rPr>
              <a:t>shift).</a:t>
            </a:r>
            <a:endParaRPr sz="3050">
              <a:latin typeface="Arial MT"/>
              <a:cs typeface="Arial MT"/>
            </a:endParaRPr>
          </a:p>
        </p:txBody>
      </p:sp>
      <p:sp>
        <p:nvSpPr>
          <p:cNvPr id="13" name="object 13"/>
          <p:cNvSpPr txBox="1"/>
          <p:nvPr/>
        </p:nvSpPr>
        <p:spPr>
          <a:xfrm>
            <a:off x="645978" y="6819900"/>
            <a:ext cx="11186160" cy="2298700"/>
          </a:xfrm>
          <a:prstGeom prst="rect">
            <a:avLst/>
          </a:prstGeom>
        </p:spPr>
        <p:txBody>
          <a:bodyPr vert="horz" wrap="square" lIns="0" tIns="16510" rIns="0" bIns="0" rtlCol="0">
            <a:spAutoFit/>
          </a:bodyPr>
          <a:lstStyle/>
          <a:p>
            <a:pPr marL="22225" marR="5080" indent="-10160">
              <a:lnSpc>
                <a:spcPct val="99300"/>
              </a:lnSpc>
              <a:spcBef>
                <a:spcPts val="130"/>
              </a:spcBef>
            </a:pPr>
            <a:r>
              <a:rPr sz="3750" dirty="0">
                <a:solidFill>
                  <a:srgbClr val="640A0F"/>
                </a:solidFill>
                <a:latin typeface="Times New Roman"/>
                <a:cs typeface="Times New Roman"/>
              </a:rPr>
              <a:t>This</a:t>
            </a:r>
            <a:r>
              <a:rPr sz="3750" spc="170" dirty="0">
                <a:solidFill>
                  <a:srgbClr val="640A0F"/>
                </a:solidFill>
                <a:latin typeface="Times New Roman"/>
                <a:cs typeface="Times New Roman"/>
              </a:rPr>
              <a:t> </a:t>
            </a:r>
            <a:r>
              <a:rPr sz="3750" dirty="0">
                <a:solidFill>
                  <a:srgbClr val="6E1116"/>
                </a:solidFill>
                <a:latin typeface="Times New Roman"/>
                <a:cs typeface="Times New Roman"/>
              </a:rPr>
              <a:t>equation</a:t>
            </a:r>
            <a:r>
              <a:rPr sz="3750" spc="355" dirty="0">
                <a:solidFill>
                  <a:srgbClr val="6E1116"/>
                </a:solidFill>
                <a:latin typeface="Times New Roman"/>
                <a:cs typeface="Times New Roman"/>
              </a:rPr>
              <a:t> </a:t>
            </a:r>
            <a:r>
              <a:rPr sz="3750" spc="65" dirty="0">
                <a:solidFill>
                  <a:srgbClr val="691316"/>
                </a:solidFill>
                <a:latin typeface="Times New Roman"/>
                <a:cs typeface="Times New Roman"/>
              </a:rPr>
              <a:t>combines</a:t>
            </a:r>
            <a:r>
              <a:rPr sz="3750" spc="145" dirty="0">
                <a:solidFill>
                  <a:srgbClr val="691316"/>
                </a:solidFill>
                <a:latin typeface="Times New Roman"/>
                <a:cs typeface="Times New Roman"/>
              </a:rPr>
              <a:t> </a:t>
            </a:r>
            <a:r>
              <a:rPr sz="3750" spc="85" dirty="0">
                <a:solidFill>
                  <a:srgbClr val="72181F"/>
                </a:solidFill>
                <a:latin typeface="Times New Roman"/>
                <a:cs typeface="Times New Roman"/>
              </a:rPr>
              <a:t>the</a:t>
            </a:r>
            <a:r>
              <a:rPr sz="3750" spc="150" dirty="0">
                <a:solidFill>
                  <a:srgbClr val="72181F"/>
                </a:solidFill>
                <a:latin typeface="Times New Roman"/>
                <a:cs typeface="Times New Roman"/>
              </a:rPr>
              <a:t> </a:t>
            </a:r>
            <a:r>
              <a:rPr sz="3750" dirty="0">
                <a:solidFill>
                  <a:srgbClr val="70111A"/>
                </a:solidFill>
                <a:latin typeface="Times New Roman"/>
                <a:cs typeface="Times New Roman"/>
              </a:rPr>
              <a:t>complex</a:t>
            </a:r>
            <a:r>
              <a:rPr sz="3750" spc="295" dirty="0">
                <a:solidFill>
                  <a:srgbClr val="70111A"/>
                </a:solidFill>
                <a:latin typeface="Times New Roman"/>
                <a:cs typeface="Times New Roman"/>
              </a:rPr>
              <a:t> </a:t>
            </a:r>
            <a:r>
              <a:rPr sz="3750" dirty="0">
                <a:solidFill>
                  <a:srgbClr val="640A0C"/>
                </a:solidFill>
                <a:latin typeface="Times New Roman"/>
                <a:cs typeface="Times New Roman"/>
              </a:rPr>
              <a:t>multiplication</a:t>
            </a:r>
            <a:r>
              <a:rPr sz="3750" spc="125" dirty="0">
                <a:solidFill>
                  <a:srgbClr val="640A0C"/>
                </a:solidFill>
                <a:latin typeface="Times New Roman"/>
                <a:cs typeface="Times New Roman"/>
              </a:rPr>
              <a:t> </a:t>
            </a:r>
            <a:r>
              <a:rPr sz="3750" spc="-25" dirty="0">
                <a:solidFill>
                  <a:srgbClr val="6B0F15"/>
                </a:solidFill>
                <a:latin typeface="Times New Roman"/>
                <a:cs typeface="Times New Roman"/>
              </a:rPr>
              <a:t>of </a:t>
            </a:r>
            <a:r>
              <a:rPr sz="3750" spc="85" dirty="0">
                <a:solidFill>
                  <a:srgbClr val="600E11"/>
                </a:solidFill>
                <a:latin typeface="Times New Roman"/>
                <a:cs typeface="Times New Roman"/>
              </a:rPr>
              <a:t>the</a:t>
            </a:r>
            <a:r>
              <a:rPr sz="3750" spc="210" dirty="0">
                <a:solidFill>
                  <a:srgbClr val="600E11"/>
                </a:solidFill>
                <a:latin typeface="Times New Roman"/>
                <a:cs typeface="Times New Roman"/>
              </a:rPr>
              <a:t> </a:t>
            </a:r>
            <a:r>
              <a:rPr sz="3750" dirty="0">
                <a:solidFill>
                  <a:srgbClr val="6D131A"/>
                </a:solidFill>
                <a:latin typeface="Times New Roman"/>
                <a:cs typeface="Times New Roman"/>
              </a:rPr>
              <a:t>rotation</a:t>
            </a:r>
            <a:r>
              <a:rPr sz="3750" spc="350" dirty="0">
                <a:solidFill>
                  <a:srgbClr val="6D131A"/>
                </a:solidFill>
                <a:latin typeface="Times New Roman"/>
                <a:cs typeface="Times New Roman"/>
              </a:rPr>
              <a:t> </a:t>
            </a:r>
            <a:r>
              <a:rPr sz="3750" dirty="0">
                <a:solidFill>
                  <a:srgbClr val="6B080E"/>
                </a:solidFill>
                <a:latin typeface="Times New Roman"/>
                <a:cs typeface="Times New Roman"/>
              </a:rPr>
              <a:t>matrix</a:t>
            </a:r>
            <a:r>
              <a:rPr sz="3750" spc="114" dirty="0">
                <a:solidFill>
                  <a:srgbClr val="6B080E"/>
                </a:solidFill>
                <a:latin typeface="Times New Roman"/>
                <a:cs typeface="Times New Roman"/>
              </a:rPr>
              <a:t> </a:t>
            </a:r>
            <a:r>
              <a:rPr sz="3750" spc="-325" dirty="0">
                <a:solidFill>
                  <a:srgbClr val="62080F"/>
                </a:solidFill>
                <a:latin typeface="Times New Roman"/>
                <a:cs typeface="Times New Roman"/>
              </a:rPr>
              <a:t>R</a:t>
            </a:r>
            <a:r>
              <a:rPr sz="3750" spc="-10" dirty="0">
                <a:solidFill>
                  <a:srgbClr val="62080F"/>
                </a:solidFill>
                <a:latin typeface="Times New Roman"/>
                <a:cs typeface="Times New Roman"/>
              </a:rPr>
              <a:t> </a:t>
            </a:r>
            <a:r>
              <a:rPr sz="3750" dirty="0">
                <a:solidFill>
                  <a:srgbClr val="690A0F"/>
                </a:solidFill>
                <a:latin typeface="Times New Roman"/>
                <a:cs typeface="Times New Roman"/>
              </a:rPr>
              <a:t>with</a:t>
            </a:r>
            <a:r>
              <a:rPr sz="3750" spc="200" dirty="0">
                <a:solidFill>
                  <a:srgbClr val="690A0F"/>
                </a:solidFill>
                <a:latin typeface="Times New Roman"/>
                <a:cs typeface="Times New Roman"/>
              </a:rPr>
              <a:t> </a:t>
            </a:r>
            <a:r>
              <a:rPr sz="3750" spc="85" dirty="0">
                <a:solidFill>
                  <a:srgbClr val="5E0A0F"/>
                </a:solidFill>
                <a:latin typeface="Times New Roman"/>
                <a:cs typeface="Times New Roman"/>
              </a:rPr>
              <a:t>the</a:t>
            </a:r>
            <a:r>
              <a:rPr sz="3750" spc="35" dirty="0">
                <a:solidFill>
                  <a:srgbClr val="5E0A0F"/>
                </a:solidFill>
                <a:latin typeface="Times New Roman"/>
                <a:cs typeface="Times New Roman"/>
              </a:rPr>
              <a:t> </a:t>
            </a:r>
            <a:r>
              <a:rPr sz="3750" dirty="0">
                <a:solidFill>
                  <a:srgbClr val="64131A"/>
                </a:solidFill>
                <a:latin typeface="Times New Roman"/>
                <a:cs typeface="Times New Roman"/>
              </a:rPr>
              <a:t>simple</a:t>
            </a:r>
            <a:r>
              <a:rPr sz="3750" spc="210" dirty="0">
                <a:solidFill>
                  <a:srgbClr val="64131A"/>
                </a:solidFill>
                <a:latin typeface="Times New Roman"/>
                <a:cs typeface="Times New Roman"/>
              </a:rPr>
              <a:t> </a:t>
            </a:r>
            <a:r>
              <a:rPr sz="3750" dirty="0">
                <a:solidFill>
                  <a:srgbClr val="640E16"/>
                </a:solidFill>
                <a:latin typeface="Times New Roman"/>
                <a:cs typeface="Times New Roman"/>
              </a:rPr>
              <a:t>addition</a:t>
            </a:r>
            <a:r>
              <a:rPr sz="3750" spc="190" dirty="0">
                <a:solidFill>
                  <a:srgbClr val="640E16"/>
                </a:solidFill>
                <a:latin typeface="Times New Roman"/>
                <a:cs typeface="Times New Roman"/>
              </a:rPr>
              <a:t> </a:t>
            </a:r>
            <a:r>
              <a:rPr sz="3750" dirty="0">
                <a:solidFill>
                  <a:srgbClr val="600508"/>
                </a:solidFill>
                <a:latin typeface="Times New Roman"/>
                <a:cs typeface="Times New Roman"/>
              </a:rPr>
              <a:t>of</a:t>
            </a:r>
            <a:r>
              <a:rPr sz="3750" spc="130" dirty="0">
                <a:solidFill>
                  <a:srgbClr val="600508"/>
                </a:solidFill>
                <a:latin typeface="Times New Roman"/>
                <a:cs typeface="Times New Roman"/>
              </a:rPr>
              <a:t> </a:t>
            </a:r>
            <a:r>
              <a:rPr sz="3750" dirty="0">
                <a:solidFill>
                  <a:srgbClr val="720F11"/>
                </a:solidFill>
                <a:latin typeface="Times New Roman"/>
                <a:cs typeface="Times New Roman"/>
              </a:rPr>
              <a:t>vector</a:t>
            </a:r>
            <a:r>
              <a:rPr sz="3750" spc="170" dirty="0">
                <a:solidFill>
                  <a:srgbClr val="720F11"/>
                </a:solidFill>
                <a:latin typeface="Times New Roman"/>
                <a:cs typeface="Times New Roman"/>
              </a:rPr>
              <a:t> </a:t>
            </a:r>
            <a:r>
              <a:rPr sz="3750" spc="-25" dirty="0">
                <a:solidFill>
                  <a:srgbClr val="560F13"/>
                </a:solidFill>
                <a:latin typeface="Times New Roman"/>
                <a:cs typeface="Times New Roman"/>
              </a:rPr>
              <a:t>t. </a:t>
            </a:r>
            <a:r>
              <a:rPr sz="3750" spc="-95" dirty="0">
                <a:solidFill>
                  <a:srgbClr val="670308"/>
                </a:solidFill>
                <a:latin typeface="Times New Roman"/>
                <a:cs typeface="Times New Roman"/>
              </a:rPr>
              <a:t>ENectively,</a:t>
            </a:r>
            <a:r>
              <a:rPr sz="3750" spc="315" dirty="0">
                <a:solidFill>
                  <a:srgbClr val="670308"/>
                </a:solidFill>
                <a:latin typeface="Times New Roman"/>
                <a:cs typeface="Times New Roman"/>
              </a:rPr>
              <a:t> </a:t>
            </a:r>
            <a:r>
              <a:rPr sz="3750" dirty="0">
                <a:solidFill>
                  <a:srgbClr val="5D1115"/>
                </a:solidFill>
                <a:latin typeface="Times New Roman"/>
                <a:cs typeface="Times New Roman"/>
              </a:rPr>
              <a:t>it</a:t>
            </a:r>
            <a:r>
              <a:rPr sz="3750" spc="-340" dirty="0">
                <a:solidFill>
                  <a:srgbClr val="5D1115"/>
                </a:solidFill>
                <a:latin typeface="Times New Roman"/>
                <a:cs typeface="Times New Roman"/>
              </a:rPr>
              <a:t> </a:t>
            </a:r>
            <a:r>
              <a:rPr sz="3750" spc="-60" dirty="0">
                <a:solidFill>
                  <a:srgbClr val="700A11"/>
                </a:solidFill>
                <a:latin typeface="Times New Roman"/>
                <a:cs typeface="Times New Roman"/>
              </a:rPr>
              <a:t>‘spins’</a:t>
            </a:r>
            <a:r>
              <a:rPr sz="3750" spc="-150" dirty="0">
                <a:solidFill>
                  <a:srgbClr val="700A11"/>
                </a:solidFill>
                <a:latin typeface="Times New Roman"/>
                <a:cs typeface="Times New Roman"/>
              </a:rPr>
              <a:t> </a:t>
            </a:r>
            <a:r>
              <a:rPr sz="3750" spc="85" dirty="0">
                <a:solidFill>
                  <a:srgbClr val="720C13"/>
                </a:solidFill>
                <a:latin typeface="Times New Roman"/>
                <a:cs typeface="Times New Roman"/>
              </a:rPr>
              <a:t>the</a:t>
            </a:r>
            <a:r>
              <a:rPr sz="3750" spc="10" dirty="0">
                <a:solidFill>
                  <a:srgbClr val="720C13"/>
                </a:solidFill>
                <a:latin typeface="Times New Roman"/>
                <a:cs typeface="Times New Roman"/>
              </a:rPr>
              <a:t> </a:t>
            </a:r>
            <a:r>
              <a:rPr sz="3750" dirty="0">
                <a:solidFill>
                  <a:srgbClr val="6B0A11"/>
                </a:solidFill>
                <a:latin typeface="Times New Roman"/>
                <a:cs typeface="Times New Roman"/>
              </a:rPr>
              <a:t>object</a:t>
            </a:r>
            <a:r>
              <a:rPr sz="3750" spc="-10" dirty="0">
                <a:solidFill>
                  <a:srgbClr val="6B0A11"/>
                </a:solidFill>
                <a:latin typeface="Times New Roman"/>
                <a:cs typeface="Times New Roman"/>
              </a:rPr>
              <a:t> </a:t>
            </a:r>
            <a:r>
              <a:rPr sz="3750" dirty="0">
                <a:solidFill>
                  <a:srgbClr val="721116"/>
                </a:solidFill>
                <a:latin typeface="Times New Roman"/>
                <a:cs typeface="Times New Roman"/>
              </a:rPr>
              <a:t>first,</a:t>
            </a:r>
            <a:r>
              <a:rPr sz="3750" spc="70" dirty="0">
                <a:solidFill>
                  <a:srgbClr val="721116"/>
                </a:solidFill>
                <a:latin typeface="Times New Roman"/>
                <a:cs typeface="Times New Roman"/>
              </a:rPr>
              <a:t> </a:t>
            </a:r>
            <a:r>
              <a:rPr sz="3750" spc="95" dirty="0">
                <a:solidFill>
                  <a:srgbClr val="640E13"/>
                </a:solidFill>
                <a:latin typeface="Times New Roman"/>
                <a:cs typeface="Times New Roman"/>
              </a:rPr>
              <a:t>then</a:t>
            </a:r>
            <a:r>
              <a:rPr sz="3750" spc="-195" dirty="0">
                <a:solidFill>
                  <a:srgbClr val="640E13"/>
                </a:solidFill>
                <a:latin typeface="Times New Roman"/>
                <a:cs typeface="Times New Roman"/>
              </a:rPr>
              <a:t> </a:t>
            </a:r>
            <a:r>
              <a:rPr sz="3750" dirty="0">
                <a:solidFill>
                  <a:srgbClr val="67161C"/>
                </a:solidFill>
                <a:latin typeface="Times New Roman"/>
                <a:cs typeface="Times New Roman"/>
              </a:rPr>
              <a:t>‘picks </a:t>
            </a:r>
            <a:r>
              <a:rPr sz="3750" dirty="0">
                <a:solidFill>
                  <a:srgbClr val="5B0F15"/>
                </a:solidFill>
                <a:latin typeface="Times New Roman"/>
                <a:cs typeface="Times New Roman"/>
              </a:rPr>
              <a:t>it</a:t>
            </a:r>
            <a:r>
              <a:rPr sz="3750" spc="-15" dirty="0">
                <a:solidFill>
                  <a:srgbClr val="5B0F15"/>
                </a:solidFill>
                <a:latin typeface="Times New Roman"/>
                <a:cs typeface="Times New Roman"/>
              </a:rPr>
              <a:t> </a:t>
            </a:r>
            <a:r>
              <a:rPr sz="3750" spc="-105" dirty="0">
                <a:solidFill>
                  <a:srgbClr val="620C11"/>
                </a:solidFill>
                <a:latin typeface="Times New Roman"/>
                <a:cs typeface="Times New Roman"/>
              </a:rPr>
              <a:t>up’</a:t>
            </a:r>
            <a:r>
              <a:rPr sz="3750" spc="-220" dirty="0">
                <a:solidFill>
                  <a:srgbClr val="620C11"/>
                </a:solidFill>
                <a:latin typeface="Times New Roman"/>
                <a:cs typeface="Times New Roman"/>
              </a:rPr>
              <a:t> </a:t>
            </a:r>
            <a:r>
              <a:rPr sz="3750" spc="30" dirty="0">
                <a:solidFill>
                  <a:srgbClr val="6D161C"/>
                </a:solidFill>
                <a:latin typeface="Times New Roman"/>
                <a:cs typeface="Times New Roman"/>
              </a:rPr>
              <a:t>to </a:t>
            </a:r>
            <a:r>
              <a:rPr sz="3750" dirty="0">
                <a:solidFill>
                  <a:srgbClr val="69080F"/>
                </a:solidFill>
                <a:latin typeface="Times New Roman"/>
                <a:cs typeface="Times New Roman"/>
              </a:rPr>
              <a:t>place</a:t>
            </a:r>
            <a:r>
              <a:rPr sz="3750" spc="120" dirty="0">
                <a:solidFill>
                  <a:srgbClr val="69080F"/>
                </a:solidFill>
                <a:latin typeface="Times New Roman"/>
                <a:cs typeface="Times New Roman"/>
              </a:rPr>
              <a:t> </a:t>
            </a:r>
            <a:r>
              <a:rPr sz="3750" dirty="0">
                <a:solidFill>
                  <a:srgbClr val="670F16"/>
                </a:solidFill>
                <a:latin typeface="Times New Roman"/>
                <a:cs typeface="Times New Roman"/>
              </a:rPr>
              <a:t>it</a:t>
            </a:r>
            <a:r>
              <a:rPr sz="3750" spc="-30" dirty="0">
                <a:solidFill>
                  <a:srgbClr val="670F16"/>
                </a:solidFill>
                <a:latin typeface="Times New Roman"/>
                <a:cs typeface="Times New Roman"/>
              </a:rPr>
              <a:t> </a:t>
            </a:r>
            <a:r>
              <a:rPr sz="3750" dirty="0">
                <a:solidFill>
                  <a:srgbClr val="621318"/>
                </a:solidFill>
                <a:latin typeface="Times New Roman"/>
                <a:cs typeface="Times New Roman"/>
              </a:rPr>
              <a:t>at</a:t>
            </a:r>
            <a:r>
              <a:rPr sz="3750" spc="-30" dirty="0">
                <a:solidFill>
                  <a:srgbClr val="621318"/>
                </a:solidFill>
                <a:latin typeface="Times New Roman"/>
                <a:cs typeface="Times New Roman"/>
              </a:rPr>
              <a:t> </a:t>
            </a:r>
            <a:r>
              <a:rPr sz="3750" dirty="0">
                <a:solidFill>
                  <a:srgbClr val="600E0F"/>
                </a:solidFill>
                <a:latin typeface="Times New Roman"/>
                <a:cs typeface="Times New Roman"/>
              </a:rPr>
              <a:t>a</a:t>
            </a:r>
            <a:r>
              <a:rPr sz="3750" spc="-45" dirty="0">
                <a:solidFill>
                  <a:srgbClr val="600E0F"/>
                </a:solidFill>
                <a:latin typeface="Times New Roman"/>
                <a:cs typeface="Times New Roman"/>
              </a:rPr>
              <a:t> </a:t>
            </a:r>
            <a:r>
              <a:rPr sz="3750" dirty="0">
                <a:solidFill>
                  <a:srgbClr val="6E0F18"/>
                </a:solidFill>
                <a:latin typeface="Times New Roman"/>
                <a:cs typeface="Times New Roman"/>
              </a:rPr>
              <a:t>new</a:t>
            </a:r>
            <a:r>
              <a:rPr sz="3750" spc="45" dirty="0">
                <a:solidFill>
                  <a:srgbClr val="6E0F18"/>
                </a:solidFill>
                <a:latin typeface="Times New Roman"/>
                <a:cs typeface="Times New Roman"/>
              </a:rPr>
              <a:t> </a:t>
            </a:r>
            <a:r>
              <a:rPr sz="3750" spc="-10" dirty="0">
                <a:solidFill>
                  <a:srgbClr val="5E0F15"/>
                </a:solidFill>
                <a:latin typeface="Times New Roman"/>
                <a:cs typeface="Times New Roman"/>
              </a:rPr>
              <a:t>coordinate.</a:t>
            </a:r>
            <a:endParaRPr sz="3750">
              <a:latin typeface="Times New Roman"/>
              <a:cs typeface="Times New Roman"/>
            </a:endParaRPr>
          </a:p>
        </p:txBody>
      </p:sp>
      <p:sp>
        <p:nvSpPr>
          <p:cNvPr id="14" name="object 14"/>
          <p:cNvSpPr txBox="1"/>
          <p:nvPr/>
        </p:nvSpPr>
        <p:spPr>
          <a:xfrm>
            <a:off x="12654381" y="2272947"/>
            <a:ext cx="2343150" cy="1020444"/>
          </a:xfrm>
          <a:prstGeom prst="rect">
            <a:avLst/>
          </a:prstGeom>
        </p:spPr>
        <p:txBody>
          <a:bodyPr vert="horz" wrap="square" lIns="0" tIns="63500" rIns="0" bIns="0" rtlCol="0">
            <a:spAutoFit/>
          </a:bodyPr>
          <a:lstStyle/>
          <a:p>
            <a:pPr marL="12700" marR="5080" indent="20320">
              <a:lnSpc>
                <a:spcPts val="3750"/>
              </a:lnSpc>
              <a:spcBef>
                <a:spcPts val="500"/>
              </a:spcBef>
            </a:pPr>
            <a:r>
              <a:rPr sz="3400" spc="-10" dirty="0">
                <a:latin typeface="Arial MT"/>
                <a:cs typeface="Arial MT"/>
              </a:rPr>
              <a:t>Application: Navigation</a:t>
            </a:r>
            <a:endParaRPr sz="3400">
              <a:latin typeface="Arial MT"/>
              <a:cs typeface="Arial M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a:spLocks noGrp="1"/>
          </p:cNvSpPr>
          <p:nvPr>
            <p:ph type="title"/>
          </p:nvPr>
        </p:nvSpPr>
        <p:spPr>
          <a:xfrm>
            <a:off x="874551" y="734836"/>
            <a:ext cx="11981815" cy="1094740"/>
          </a:xfrm>
          <a:prstGeom prst="rect">
            <a:avLst/>
          </a:prstGeom>
        </p:spPr>
        <p:txBody>
          <a:bodyPr vert="horz" wrap="square" lIns="0" tIns="13970" rIns="0" bIns="0" rtlCol="0">
            <a:spAutoFit/>
          </a:bodyPr>
          <a:lstStyle/>
          <a:p>
            <a:pPr marL="12700">
              <a:lnSpc>
                <a:spcPct val="100000"/>
              </a:lnSpc>
              <a:spcBef>
                <a:spcPts val="110"/>
              </a:spcBef>
            </a:pPr>
            <a:r>
              <a:rPr sz="7000" spc="-40" dirty="0">
                <a:latin typeface="Arial MT"/>
                <a:cs typeface="Arial MT"/>
              </a:rPr>
              <a:t>Level</a:t>
            </a:r>
            <a:r>
              <a:rPr sz="7000" spc="-365" dirty="0">
                <a:latin typeface="Arial MT"/>
                <a:cs typeface="Arial MT"/>
              </a:rPr>
              <a:t> </a:t>
            </a:r>
            <a:r>
              <a:rPr sz="7000" spc="140" dirty="0">
                <a:latin typeface="Arial MT"/>
                <a:cs typeface="Arial MT"/>
              </a:rPr>
              <a:t>3:</a:t>
            </a:r>
            <a:r>
              <a:rPr sz="7000" spc="-484" dirty="0">
                <a:latin typeface="Arial MT"/>
                <a:cs typeface="Arial MT"/>
              </a:rPr>
              <a:t> </a:t>
            </a:r>
            <a:r>
              <a:rPr sz="7000" spc="145" dirty="0">
                <a:latin typeface="Arial MT"/>
                <a:cs typeface="Arial MT"/>
              </a:rPr>
              <a:t>Affine</a:t>
            </a:r>
            <a:r>
              <a:rPr sz="7000" spc="-490" dirty="0">
                <a:latin typeface="Arial MT"/>
                <a:cs typeface="Arial MT"/>
              </a:rPr>
              <a:t> </a:t>
            </a:r>
            <a:r>
              <a:rPr sz="7000" spc="50" dirty="0">
                <a:latin typeface="Arial MT"/>
                <a:cs typeface="Arial MT"/>
              </a:rPr>
              <a:t>Transformation</a:t>
            </a:r>
            <a:endParaRPr sz="7000">
              <a:latin typeface="Arial MT"/>
              <a:cs typeface="Arial MT"/>
            </a:endParaRPr>
          </a:p>
        </p:txBody>
      </p:sp>
      <p:pic>
        <p:nvPicPr>
          <p:cNvPr id="18" name="Picture 17">
            <a:extLst>
              <a:ext uri="{FF2B5EF4-FFF2-40B4-BE49-F238E27FC236}">
                <a16:creationId xmlns:a16="http://schemas.microsoft.com/office/drawing/2014/main" id="{064E10BC-BEEF-A231-9167-89F20670765B}"/>
              </a:ext>
            </a:extLst>
          </p:cNvPr>
          <p:cNvPicPr>
            <a:picLocks noChangeAspect="1"/>
          </p:cNvPicPr>
          <p:nvPr/>
        </p:nvPicPr>
        <p:blipFill>
          <a:blip r:embed="rId2"/>
          <a:stretch>
            <a:fillRect/>
          </a:stretch>
        </p:blipFill>
        <p:spPr>
          <a:xfrm>
            <a:off x="1270000" y="2652402"/>
            <a:ext cx="15011400" cy="588199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92400" y="736600"/>
            <a:ext cx="596900" cy="533400"/>
          </a:xfrm>
          <a:prstGeom prst="rect">
            <a:avLst/>
          </a:prstGeom>
        </p:spPr>
      </p:pic>
      <p:pic>
        <p:nvPicPr>
          <p:cNvPr id="3" name="object 3"/>
          <p:cNvPicPr/>
          <p:nvPr/>
        </p:nvPicPr>
        <p:blipFill>
          <a:blip r:embed="rId3" cstate="print"/>
          <a:stretch>
            <a:fillRect/>
          </a:stretch>
        </p:blipFill>
        <p:spPr>
          <a:xfrm>
            <a:off x="10198100" y="1346200"/>
            <a:ext cx="6057900" cy="7200900"/>
          </a:xfrm>
          <a:prstGeom prst="rect">
            <a:avLst/>
          </a:prstGeom>
        </p:spPr>
      </p:pic>
      <p:sp>
        <p:nvSpPr>
          <p:cNvPr id="4" name="object 4"/>
          <p:cNvSpPr txBox="1">
            <a:spLocks noGrp="1"/>
          </p:cNvSpPr>
          <p:nvPr>
            <p:ph type="title"/>
          </p:nvPr>
        </p:nvSpPr>
        <p:spPr>
          <a:xfrm>
            <a:off x="645337" y="457199"/>
            <a:ext cx="6409690" cy="1786889"/>
          </a:xfrm>
          <a:prstGeom prst="rect">
            <a:avLst/>
          </a:prstGeom>
        </p:spPr>
        <p:txBody>
          <a:bodyPr vert="horz" wrap="square" lIns="0" tIns="12700" rIns="0" bIns="0" rtlCol="0">
            <a:spAutoFit/>
          </a:bodyPr>
          <a:lstStyle/>
          <a:p>
            <a:pPr marL="20320">
              <a:lnSpc>
                <a:spcPts val="6725"/>
              </a:lnSpc>
              <a:spcBef>
                <a:spcPts val="100"/>
              </a:spcBef>
              <a:tabLst>
                <a:tab pos="2823845" algn="l"/>
              </a:tabLst>
            </a:pPr>
            <a:r>
              <a:rPr sz="6250" spc="-10" dirty="0">
                <a:solidFill>
                  <a:srgbClr val="212121"/>
                </a:solidFill>
              </a:rPr>
              <a:t>Level</a:t>
            </a:r>
            <a:r>
              <a:rPr sz="6250" dirty="0">
                <a:solidFill>
                  <a:srgbClr val="212121"/>
                </a:solidFill>
              </a:rPr>
              <a:t>	</a:t>
            </a:r>
            <a:r>
              <a:rPr sz="6250" spc="-10" dirty="0">
                <a:solidFill>
                  <a:srgbClr val="212121"/>
                </a:solidFill>
              </a:rPr>
              <a:t>Stretching</a:t>
            </a:r>
            <a:endParaRPr sz="6250"/>
          </a:p>
          <a:p>
            <a:pPr marL="12700">
              <a:lnSpc>
                <a:spcPts val="7145"/>
              </a:lnSpc>
            </a:pPr>
            <a:r>
              <a:rPr sz="6600" spc="-290" dirty="0">
                <a:solidFill>
                  <a:srgbClr val="232323"/>
                </a:solidFill>
              </a:rPr>
              <a:t>Reality</a:t>
            </a:r>
            <a:r>
              <a:rPr sz="6600" spc="-55" dirty="0">
                <a:solidFill>
                  <a:srgbClr val="232323"/>
                </a:solidFill>
              </a:rPr>
              <a:t> </a:t>
            </a:r>
            <a:r>
              <a:rPr sz="6600" spc="-10" dirty="0">
                <a:solidFill>
                  <a:srgbClr val="232323"/>
                </a:solidFill>
              </a:rPr>
              <a:t>(Affine)</a:t>
            </a:r>
            <a:endParaRPr sz="6600"/>
          </a:p>
        </p:txBody>
      </p:sp>
      <p:sp>
        <p:nvSpPr>
          <p:cNvPr id="5" name="object 5"/>
          <p:cNvSpPr txBox="1"/>
          <p:nvPr/>
        </p:nvSpPr>
        <p:spPr>
          <a:xfrm>
            <a:off x="668364" y="2615494"/>
            <a:ext cx="8450236" cy="1824989"/>
          </a:xfrm>
          <a:prstGeom prst="rect">
            <a:avLst/>
          </a:prstGeom>
        </p:spPr>
        <p:txBody>
          <a:bodyPr vert="horz" wrap="square" lIns="0" tIns="45085" rIns="0" bIns="0" rtlCol="0">
            <a:spAutoFit/>
          </a:bodyPr>
          <a:lstStyle/>
          <a:p>
            <a:pPr marL="17145" marR="5080" indent="-5080">
              <a:lnSpc>
                <a:spcPts val="3500"/>
              </a:lnSpc>
              <a:spcBef>
                <a:spcPts val="355"/>
              </a:spcBef>
            </a:pPr>
            <a:r>
              <a:rPr sz="3050" spc="-254" dirty="0">
                <a:solidFill>
                  <a:srgbClr val="770F1A"/>
                </a:solidFill>
                <a:latin typeface="Arial MT"/>
                <a:cs typeface="Arial MT"/>
              </a:rPr>
              <a:t>We</a:t>
            </a:r>
            <a:r>
              <a:rPr sz="3050" dirty="0">
                <a:solidFill>
                  <a:srgbClr val="770F1A"/>
                </a:solidFill>
                <a:latin typeface="Arial MT"/>
                <a:cs typeface="Arial MT"/>
              </a:rPr>
              <a:t> </a:t>
            </a:r>
            <a:r>
              <a:rPr sz="3050" spc="-35" dirty="0">
                <a:solidFill>
                  <a:srgbClr val="6E050C"/>
                </a:solidFill>
                <a:latin typeface="Arial MT"/>
                <a:cs typeface="Arial MT"/>
              </a:rPr>
              <a:t>break</a:t>
            </a:r>
            <a:r>
              <a:rPr sz="3050" spc="-180" dirty="0">
                <a:solidFill>
                  <a:srgbClr val="6E050C"/>
                </a:solidFill>
                <a:latin typeface="Arial MT"/>
                <a:cs typeface="Arial MT"/>
              </a:rPr>
              <a:t> </a:t>
            </a:r>
            <a:r>
              <a:rPr sz="3050" dirty="0">
                <a:solidFill>
                  <a:srgbClr val="820E18"/>
                </a:solidFill>
                <a:latin typeface="Arial MT"/>
                <a:cs typeface="Arial MT"/>
              </a:rPr>
              <a:t>the</a:t>
            </a:r>
            <a:r>
              <a:rPr sz="3050" spc="-145" dirty="0">
                <a:solidFill>
                  <a:srgbClr val="820E18"/>
                </a:solidFill>
                <a:latin typeface="Arial MT"/>
                <a:cs typeface="Arial MT"/>
              </a:rPr>
              <a:t> </a:t>
            </a:r>
            <a:r>
              <a:rPr sz="3050" dirty="0">
                <a:solidFill>
                  <a:srgbClr val="640E16"/>
                </a:solidFill>
                <a:latin typeface="Arial MT"/>
                <a:cs typeface="Arial MT"/>
              </a:rPr>
              <a:t>rigidity.</a:t>
            </a:r>
            <a:r>
              <a:rPr sz="3050" spc="-65" dirty="0">
                <a:solidFill>
                  <a:srgbClr val="640E16"/>
                </a:solidFill>
                <a:latin typeface="Arial MT"/>
                <a:cs typeface="Arial MT"/>
              </a:rPr>
              <a:t> </a:t>
            </a:r>
            <a:r>
              <a:rPr sz="3050" spc="-85" dirty="0">
                <a:solidFill>
                  <a:srgbClr val="6B0F1A"/>
                </a:solidFill>
                <a:latin typeface="Arial MT"/>
                <a:cs typeface="Arial MT"/>
              </a:rPr>
              <a:t>Lines</a:t>
            </a:r>
            <a:r>
              <a:rPr sz="3050" spc="-125" dirty="0">
                <a:solidFill>
                  <a:srgbClr val="6B0F1A"/>
                </a:solidFill>
                <a:latin typeface="Arial MT"/>
                <a:cs typeface="Arial MT"/>
              </a:rPr>
              <a:t> </a:t>
            </a:r>
            <a:r>
              <a:rPr sz="3050" spc="-45" dirty="0">
                <a:solidFill>
                  <a:srgbClr val="690C11"/>
                </a:solidFill>
                <a:latin typeface="Arial MT"/>
                <a:cs typeface="Arial MT"/>
              </a:rPr>
              <a:t>remain</a:t>
            </a:r>
            <a:r>
              <a:rPr sz="3050" spc="30" dirty="0">
                <a:solidFill>
                  <a:srgbClr val="690C11"/>
                </a:solidFill>
                <a:latin typeface="Arial MT"/>
                <a:cs typeface="Arial MT"/>
              </a:rPr>
              <a:t> </a:t>
            </a:r>
            <a:r>
              <a:rPr sz="3050" spc="-10" dirty="0">
                <a:solidFill>
                  <a:srgbClr val="A7464D"/>
                </a:solidFill>
                <a:latin typeface="Arial MT"/>
                <a:cs typeface="Arial MT"/>
              </a:rPr>
              <a:t>parallel, </a:t>
            </a:r>
            <a:r>
              <a:rPr sz="3050" dirty="0">
                <a:solidFill>
                  <a:srgbClr val="9A3842"/>
                </a:solidFill>
                <a:latin typeface="Arial MT"/>
                <a:cs typeface="Arial MT"/>
              </a:rPr>
              <a:t>but</a:t>
            </a:r>
            <a:r>
              <a:rPr sz="3050" spc="-195" dirty="0">
                <a:solidFill>
                  <a:srgbClr val="9A3842"/>
                </a:solidFill>
                <a:latin typeface="Arial MT"/>
                <a:cs typeface="Arial MT"/>
              </a:rPr>
              <a:t> </a:t>
            </a:r>
            <a:r>
              <a:rPr sz="3050" spc="-50" dirty="0">
                <a:solidFill>
                  <a:srgbClr val="64161A"/>
                </a:solidFill>
                <a:latin typeface="Arial MT"/>
                <a:cs typeface="Arial MT"/>
              </a:rPr>
              <a:t>angles</a:t>
            </a:r>
            <a:r>
              <a:rPr sz="3050" spc="-100" dirty="0">
                <a:solidFill>
                  <a:srgbClr val="64161A"/>
                </a:solidFill>
                <a:latin typeface="Arial MT"/>
                <a:cs typeface="Arial MT"/>
              </a:rPr>
              <a:t> </a:t>
            </a:r>
            <a:r>
              <a:rPr sz="3050" spc="-45" dirty="0">
                <a:solidFill>
                  <a:srgbClr val="600E13"/>
                </a:solidFill>
                <a:latin typeface="Arial MT"/>
                <a:cs typeface="Arial MT"/>
              </a:rPr>
              <a:t>and</a:t>
            </a:r>
            <a:r>
              <a:rPr sz="3050" spc="-155" dirty="0">
                <a:solidFill>
                  <a:srgbClr val="600E13"/>
                </a:solidFill>
                <a:latin typeface="Arial MT"/>
                <a:cs typeface="Arial MT"/>
              </a:rPr>
              <a:t> </a:t>
            </a:r>
            <a:r>
              <a:rPr sz="3050" spc="-10" dirty="0">
                <a:solidFill>
                  <a:srgbClr val="561113"/>
                </a:solidFill>
                <a:latin typeface="Arial MT"/>
                <a:cs typeface="Arial MT"/>
              </a:rPr>
              <a:t>distances</a:t>
            </a:r>
            <a:r>
              <a:rPr sz="3050" spc="15" dirty="0">
                <a:solidFill>
                  <a:srgbClr val="561113"/>
                </a:solidFill>
                <a:latin typeface="Arial MT"/>
                <a:cs typeface="Arial MT"/>
              </a:rPr>
              <a:t> </a:t>
            </a:r>
            <a:r>
              <a:rPr sz="3050" spc="-25" dirty="0">
                <a:solidFill>
                  <a:srgbClr val="720F1A"/>
                </a:solidFill>
                <a:latin typeface="Arial MT"/>
                <a:cs typeface="Arial MT"/>
              </a:rPr>
              <a:t>warp.</a:t>
            </a:r>
            <a:r>
              <a:rPr sz="3050" spc="-190" dirty="0">
                <a:solidFill>
                  <a:srgbClr val="720F1A"/>
                </a:solidFill>
                <a:latin typeface="Arial MT"/>
                <a:cs typeface="Arial MT"/>
              </a:rPr>
              <a:t> </a:t>
            </a:r>
            <a:r>
              <a:rPr sz="3050" spc="-55" dirty="0">
                <a:solidFill>
                  <a:srgbClr val="620F18"/>
                </a:solidFill>
                <a:latin typeface="Arial MT"/>
                <a:cs typeface="Arial MT"/>
              </a:rPr>
              <a:t>This</a:t>
            </a:r>
            <a:r>
              <a:rPr sz="3050" spc="-130" dirty="0">
                <a:solidFill>
                  <a:srgbClr val="620F18"/>
                </a:solidFill>
                <a:latin typeface="Arial MT"/>
                <a:cs typeface="Arial MT"/>
              </a:rPr>
              <a:t> </a:t>
            </a:r>
            <a:r>
              <a:rPr sz="3050" spc="-65" dirty="0">
                <a:solidFill>
                  <a:srgbClr val="912D38"/>
                </a:solidFill>
                <a:latin typeface="Arial MT"/>
                <a:cs typeface="Arial MT"/>
              </a:rPr>
              <a:t>mimics </a:t>
            </a:r>
            <a:r>
              <a:rPr sz="3050" spc="-35" dirty="0">
                <a:solidFill>
                  <a:srgbClr val="60151C"/>
                </a:solidFill>
                <a:latin typeface="Arial MT"/>
                <a:cs typeface="Arial MT"/>
              </a:rPr>
              <a:t>mimics</a:t>
            </a:r>
            <a:r>
              <a:rPr sz="3050" spc="-180" dirty="0">
                <a:solidFill>
                  <a:srgbClr val="60151C"/>
                </a:solidFill>
                <a:latin typeface="Arial MT"/>
                <a:cs typeface="Arial MT"/>
              </a:rPr>
              <a:t> </a:t>
            </a:r>
            <a:r>
              <a:rPr sz="3050" spc="-25" dirty="0">
                <a:solidFill>
                  <a:srgbClr val="5E1821"/>
                </a:solidFill>
                <a:latin typeface="Arial MT"/>
                <a:cs typeface="Arial MT"/>
              </a:rPr>
              <a:t>“shadow</a:t>
            </a:r>
            <a:r>
              <a:rPr sz="3050" spc="-10" dirty="0">
                <a:solidFill>
                  <a:srgbClr val="5E1821"/>
                </a:solidFill>
                <a:latin typeface="Arial MT"/>
                <a:cs typeface="Arial MT"/>
              </a:rPr>
              <a:t> </a:t>
            </a:r>
            <a:r>
              <a:rPr sz="3050" dirty="0">
                <a:solidFill>
                  <a:srgbClr val="5D181F"/>
                </a:solidFill>
                <a:latin typeface="Arial MT"/>
                <a:cs typeface="Arial MT"/>
              </a:rPr>
              <a:t>logic“</a:t>
            </a:r>
            <a:r>
              <a:rPr sz="3050" spc="-190" dirty="0">
                <a:solidFill>
                  <a:srgbClr val="5D181F"/>
                </a:solidFill>
                <a:latin typeface="Arial MT"/>
                <a:cs typeface="Arial MT"/>
              </a:rPr>
              <a:t> </a:t>
            </a:r>
            <a:r>
              <a:rPr sz="3050" dirty="0">
                <a:solidFill>
                  <a:srgbClr val="600F16"/>
                </a:solidFill>
                <a:latin typeface="Arial MT"/>
                <a:cs typeface="Arial MT"/>
              </a:rPr>
              <a:t>or</a:t>
            </a:r>
            <a:r>
              <a:rPr sz="3050" spc="-60" dirty="0">
                <a:solidFill>
                  <a:srgbClr val="600F16"/>
                </a:solidFill>
                <a:latin typeface="Arial MT"/>
                <a:cs typeface="Arial MT"/>
              </a:rPr>
              <a:t> </a:t>
            </a:r>
            <a:r>
              <a:rPr sz="3050" spc="-10" dirty="0">
                <a:solidFill>
                  <a:srgbClr val="791F2A"/>
                </a:solidFill>
                <a:latin typeface="Arial MT"/>
                <a:cs typeface="Arial MT"/>
              </a:rPr>
              <a:t>viewing</a:t>
            </a:r>
            <a:r>
              <a:rPr sz="3050" spc="-70" dirty="0">
                <a:solidFill>
                  <a:srgbClr val="791F2A"/>
                </a:solidFill>
                <a:latin typeface="Arial MT"/>
                <a:cs typeface="Arial MT"/>
              </a:rPr>
              <a:t> </a:t>
            </a:r>
            <a:r>
              <a:rPr sz="3050" spc="-245" dirty="0">
                <a:solidFill>
                  <a:srgbClr val="620A11"/>
                </a:solidFill>
                <a:latin typeface="Arial MT"/>
                <a:cs typeface="Arial MT"/>
              </a:rPr>
              <a:t>a</a:t>
            </a:r>
            <a:r>
              <a:rPr sz="3050" spc="-45" dirty="0">
                <a:solidFill>
                  <a:srgbClr val="620A11"/>
                </a:solidFill>
                <a:latin typeface="Arial MT"/>
                <a:cs typeface="Arial MT"/>
              </a:rPr>
              <a:t> </a:t>
            </a:r>
            <a:r>
              <a:rPr sz="3050" spc="-20" dirty="0">
                <a:solidFill>
                  <a:srgbClr val="60181F"/>
                </a:solidFill>
                <a:latin typeface="Arial MT"/>
                <a:cs typeface="Arial MT"/>
              </a:rPr>
              <a:t>flat </a:t>
            </a:r>
            <a:r>
              <a:rPr sz="3050" spc="-10" dirty="0">
                <a:solidFill>
                  <a:srgbClr val="5D111A"/>
                </a:solidFill>
                <a:latin typeface="Arial MT"/>
                <a:cs typeface="Arial MT"/>
              </a:rPr>
              <a:t>surface</a:t>
            </a:r>
            <a:r>
              <a:rPr sz="3050" spc="-145" dirty="0">
                <a:solidFill>
                  <a:srgbClr val="5D111A"/>
                </a:solidFill>
                <a:latin typeface="Arial MT"/>
                <a:cs typeface="Arial MT"/>
              </a:rPr>
              <a:t> </a:t>
            </a:r>
            <a:r>
              <a:rPr sz="3050" dirty="0">
                <a:solidFill>
                  <a:srgbClr val="740C13"/>
                </a:solidFill>
                <a:latin typeface="Arial MT"/>
                <a:cs typeface="Arial MT"/>
              </a:rPr>
              <a:t>from</a:t>
            </a:r>
            <a:r>
              <a:rPr sz="3050" spc="-155" dirty="0">
                <a:solidFill>
                  <a:srgbClr val="740C13"/>
                </a:solidFill>
                <a:latin typeface="Arial MT"/>
                <a:cs typeface="Arial MT"/>
              </a:rPr>
              <a:t> </a:t>
            </a:r>
            <a:r>
              <a:rPr sz="3050" spc="-80" dirty="0">
                <a:solidFill>
                  <a:srgbClr val="67181D"/>
                </a:solidFill>
                <a:latin typeface="Arial MT"/>
                <a:cs typeface="Arial MT"/>
              </a:rPr>
              <a:t>an</a:t>
            </a:r>
            <a:r>
              <a:rPr sz="3050" spc="-130" dirty="0">
                <a:solidFill>
                  <a:srgbClr val="67181D"/>
                </a:solidFill>
                <a:latin typeface="Arial MT"/>
                <a:cs typeface="Arial MT"/>
              </a:rPr>
              <a:t> </a:t>
            </a:r>
            <a:r>
              <a:rPr sz="3050" spc="-10" dirty="0">
                <a:solidFill>
                  <a:srgbClr val="64151A"/>
                </a:solidFill>
                <a:latin typeface="Arial MT"/>
                <a:cs typeface="Arial MT"/>
              </a:rPr>
              <a:t>angle.</a:t>
            </a:r>
            <a:endParaRPr sz="3050" dirty="0">
              <a:latin typeface="Arial MT"/>
              <a:cs typeface="Arial MT"/>
            </a:endParaRPr>
          </a:p>
        </p:txBody>
      </p:sp>
      <p:sp>
        <p:nvSpPr>
          <p:cNvPr id="6" name="object 6"/>
          <p:cNvSpPr txBox="1"/>
          <p:nvPr/>
        </p:nvSpPr>
        <p:spPr>
          <a:xfrm>
            <a:off x="665168" y="4879975"/>
            <a:ext cx="7525384" cy="1342390"/>
          </a:xfrm>
          <a:prstGeom prst="rect">
            <a:avLst/>
          </a:prstGeom>
        </p:spPr>
        <p:txBody>
          <a:bodyPr vert="horz" wrap="square" lIns="0" tIns="15875" rIns="0" bIns="0" rtlCol="0">
            <a:spAutoFit/>
          </a:bodyPr>
          <a:lstStyle/>
          <a:p>
            <a:pPr marL="12700">
              <a:lnSpc>
                <a:spcPct val="100000"/>
              </a:lnSpc>
              <a:spcBef>
                <a:spcPts val="125"/>
              </a:spcBef>
            </a:pPr>
            <a:r>
              <a:rPr sz="3100" spc="195" dirty="0">
                <a:latin typeface="Calibri"/>
                <a:cs typeface="Calibri"/>
              </a:rPr>
              <a:t>Invar1ants</a:t>
            </a:r>
            <a:endParaRPr sz="3100" dirty="0">
              <a:latin typeface="Calibri"/>
              <a:cs typeface="Calibri"/>
            </a:endParaRPr>
          </a:p>
          <a:p>
            <a:pPr marL="345440" indent="-311785">
              <a:lnSpc>
                <a:spcPts val="3385"/>
              </a:lnSpc>
              <a:spcBef>
                <a:spcPts val="30"/>
              </a:spcBef>
              <a:buChar char="-"/>
              <a:tabLst>
                <a:tab pos="345440" algn="l"/>
                <a:tab pos="2435225" algn="l"/>
                <a:tab pos="4095115" algn="l"/>
                <a:tab pos="5149215" algn="l"/>
                <a:tab pos="6000115" algn="l"/>
              </a:tabLst>
            </a:pPr>
            <a:r>
              <a:rPr sz="2850" spc="190" dirty="0">
                <a:latin typeface="Calibri"/>
                <a:cs typeface="Calibri"/>
              </a:rPr>
              <a:t>Parallelism</a:t>
            </a:r>
            <a:r>
              <a:rPr sz="2850" dirty="0">
                <a:latin typeface="Calibri"/>
                <a:cs typeface="Calibri"/>
              </a:rPr>
              <a:t>	</a:t>
            </a:r>
            <a:r>
              <a:rPr sz="2850" spc="275" dirty="0">
                <a:latin typeface="Calibri"/>
                <a:cs typeface="Calibri"/>
              </a:rPr>
              <a:t>(Parallel</a:t>
            </a:r>
            <a:r>
              <a:rPr sz="2850" dirty="0">
                <a:latin typeface="Calibri"/>
                <a:cs typeface="Calibri"/>
              </a:rPr>
              <a:t>	</a:t>
            </a:r>
            <a:r>
              <a:rPr sz="2850" spc="305" dirty="0">
                <a:latin typeface="Calibri"/>
                <a:cs typeface="Calibri"/>
              </a:rPr>
              <a:t>lines</a:t>
            </a:r>
            <a:r>
              <a:rPr sz="2850" dirty="0">
                <a:latin typeface="Calibri"/>
                <a:cs typeface="Calibri"/>
              </a:rPr>
              <a:t>	</a:t>
            </a:r>
            <a:r>
              <a:rPr sz="2850" spc="114" dirty="0">
                <a:latin typeface="Calibri"/>
                <a:cs typeface="Calibri"/>
              </a:rPr>
              <a:t>stay</a:t>
            </a:r>
            <a:r>
              <a:rPr sz="2850" dirty="0">
                <a:latin typeface="Calibri"/>
                <a:cs typeface="Calibri"/>
              </a:rPr>
              <a:t>	</a:t>
            </a:r>
            <a:r>
              <a:rPr sz="2850" spc="254" dirty="0">
                <a:latin typeface="Calibri"/>
                <a:cs typeface="Calibri"/>
              </a:rPr>
              <a:t>parallel)</a:t>
            </a:r>
            <a:endParaRPr sz="2850" dirty="0">
              <a:latin typeface="Calibri"/>
              <a:cs typeface="Calibri"/>
            </a:endParaRPr>
          </a:p>
          <a:p>
            <a:pPr marL="346710" indent="-312420">
              <a:lnSpc>
                <a:spcPts val="3204"/>
              </a:lnSpc>
              <a:buChar char="-"/>
              <a:tabLst>
                <a:tab pos="346710" algn="l"/>
                <a:tab pos="1389380" algn="l"/>
                <a:tab pos="1873885" algn="l"/>
                <a:tab pos="3268979" algn="l"/>
                <a:tab pos="3789679" algn="l"/>
                <a:tab pos="5480685" algn="l"/>
              </a:tabLst>
            </a:pPr>
            <a:r>
              <a:rPr sz="2700" spc="200" dirty="0">
                <a:latin typeface="Calibri"/>
                <a:cs typeface="Calibri"/>
              </a:rPr>
              <a:t>Ratio</a:t>
            </a:r>
            <a:r>
              <a:rPr sz="2700" dirty="0">
                <a:latin typeface="Calibri"/>
                <a:cs typeface="Calibri"/>
              </a:rPr>
              <a:t>	</a:t>
            </a:r>
            <a:r>
              <a:rPr sz="2700" spc="175" dirty="0">
                <a:latin typeface="Calibri"/>
                <a:cs typeface="Calibri"/>
              </a:rPr>
              <a:t>of</a:t>
            </a:r>
            <a:r>
              <a:rPr sz="2700" dirty="0">
                <a:latin typeface="Calibri"/>
                <a:cs typeface="Calibri"/>
              </a:rPr>
              <a:t>	</a:t>
            </a:r>
            <a:r>
              <a:rPr sz="2700" spc="190" dirty="0">
                <a:latin typeface="Calibri"/>
                <a:cs typeface="Calibri"/>
              </a:rPr>
              <a:t>lengths</a:t>
            </a:r>
            <a:r>
              <a:rPr sz="2700" dirty="0">
                <a:latin typeface="Calibri"/>
                <a:cs typeface="Calibri"/>
              </a:rPr>
              <a:t>	</a:t>
            </a:r>
            <a:r>
              <a:rPr sz="2700" spc="-25" dirty="0">
                <a:latin typeface="Calibri"/>
                <a:cs typeface="Calibri"/>
              </a:rPr>
              <a:t>on</a:t>
            </a:r>
            <a:r>
              <a:rPr sz="2700" dirty="0">
                <a:latin typeface="Calibri"/>
                <a:cs typeface="Calibri"/>
              </a:rPr>
              <a:t>	</a:t>
            </a:r>
            <a:r>
              <a:rPr sz="2700" spc="120" dirty="0">
                <a:latin typeface="Calibri"/>
                <a:cs typeface="Calibri"/>
              </a:rPr>
              <a:t>cotl1near</a:t>
            </a:r>
            <a:r>
              <a:rPr sz="2700" dirty="0">
                <a:latin typeface="Calibri"/>
                <a:cs typeface="Calibri"/>
              </a:rPr>
              <a:t>	</a:t>
            </a:r>
            <a:r>
              <a:rPr sz="2700" spc="45" dirty="0">
                <a:latin typeface="Calibri"/>
                <a:cs typeface="Calibri"/>
              </a:rPr>
              <a:t>po1nts</a:t>
            </a:r>
            <a:endParaRPr sz="2700" dirty="0">
              <a:latin typeface="Calibri"/>
              <a:cs typeface="Calibri"/>
            </a:endParaRPr>
          </a:p>
        </p:txBody>
      </p:sp>
      <p:sp>
        <p:nvSpPr>
          <p:cNvPr id="7" name="object 7"/>
          <p:cNvSpPr txBox="1"/>
          <p:nvPr/>
        </p:nvSpPr>
        <p:spPr>
          <a:xfrm>
            <a:off x="662516" y="7363883"/>
            <a:ext cx="7467600" cy="1828800"/>
          </a:xfrm>
          <a:prstGeom prst="rect">
            <a:avLst/>
          </a:prstGeom>
          <a:ln w="29633">
            <a:solidFill>
              <a:srgbClr val="D8571F"/>
            </a:solidFill>
          </a:ln>
        </p:spPr>
        <p:txBody>
          <a:bodyPr vert="horz" wrap="square" lIns="0" tIns="141605" rIns="0" bIns="0" rtlCol="0">
            <a:spAutoFit/>
          </a:bodyPr>
          <a:lstStyle/>
          <a:p>
            <a:pPr marL="284480">
              <a:lnSpc>
                <a:spcPct val="100000"/>
              </a:lnSpc>
              <a:spcBef>
                <a:spcPts val="1115"/>
              </a:spcBef>
            </a:pPr>
            <a:r>
              <a:rPr sz="3050" spc="-80" dirty="0">
                <a:solidFill>
                  <a:srgbClr val="F7560C"/>
                </a:solidFill>
                <a:latin typeface="Arial MT"/>
                <a:cs typeface="Arial MT"/>
              </a:rPr>
              <a:t>Real</a:t>
            </a:r>
            <a:r>
              <a:rPr sz="3050" spc="-125" dirty="0">
                <a:solidFill>
                  <a:srgbClr val="F7560C"/>
                </a:solidFill>
                <a:latin typeface="Arial MT"/>
                <a:cs typeface="Arial MT"/>
              </a:rPr>
              <a:t> </a:t>
            </a:r>
            <a:r>
              <a:rPr sz="3050" spc="-10" dirty="0">
                <a:solidFill>
                  <a:srgbClr val="F6520A"/>
                </a:solidFill>
                <a:latin typeface="Arial MT"/>
                <a:cs typeface="Arial MT"/>
              </a:rPr>
              <a:t>World</a:t>
            </a:r>
            <a:r>
              <a:rPr sz="3050" spc="-204" dirty="0">
                <a:solidFill>
                  <a:srgbClr val="F6520A"/>
                </a:solidFill>
                <a:latin typeface="Arial MT"/>
                <a:cs typeface="Arial MT"/>
              </a:rPr>
              <a:t> </a:t>
            </a:r>
            <a:r>
              <a:rPr sz="3050" spc="-25" dirty="0">
                <a:solidFill>
                  <a:srgbClr val="E95416"/>
                </a:solidFill>
                <a:latin typeface="Arial MT"/>
                <a:cs typeface="Arial MT"/>
              </a:rPr>
              <a:t>Use</a:t>
            </a:r>
            <a:endParaRPr sz="3050">
              <a:latin typeface="Arial MT"/>
              <a:cs typeface="Arial MT"/>
            </a:endParaRPr>
          </a:p>
          <a:p>
            <a:pPr marL="300990" marR="311785" indent="-5715">
              <a:lnSpc>
                <a:spcPts val="3500"/>
              </a:lnSpc>
              <a:spcBef>
                <a:spcPts val="790"/>
              </a:spcBef>
            </a:pPr>
            <a:r>
              <a:rPr sz="3050" spc="-20" dirty="0">
                <a:solidFill>
                  <a:srgbClr val="5E0C0F"/>
                </a:solidFill>
                <a:latin typeface="Arial MT"/>
                <a:cs typeface="Arial MT"/>
              </a:rPr>
              <a:t>Correcting</a:t>
            </a:r>
            <a:r>
              <a:rPr sz="3050" spc="-155" dirty="0">
                <a:solidFill>
                  <a:srgbClr val="5E0C0F"/>
                </a:solidFill>
                <a:latin typeface="Arial MT"/>
                <a:cs typeface="Arial MT"/>
              </a:rPr>
              <a:t> </a:t>
            </a:r>
            <a:r>
              <a:rPr sz="3050" spc="-70" dirty="0">
                <a:solidFill>
                  <a:srgbClr val="60131D"/>
                </a:solidFill>
                <a:latin typeface="Arial MT"/>
                <a:cs typeface="Arial MT"/>
              </a:rPr>
              <a:t>aerial</a:t>
            </a:r>
            <a:r>
              <a:rPr sz="3050" spc="-145" dirty="0">
                <a:solidFill>
                  <a:srgbClr val="60131D"/>
                </a:solidFill>
                <a:latin typeface="Arial MT"/>
                <a:cs typeface="Arial MT"/>
              </a:rPr>
              <a:t> </a:t>
            </a:r>
            <a:r>
              <a:rPr sz="3050" spc="-30" dirty="0">
                <a:solidFill>
                  <a:srgbClr val="641111"/>
                </a:solidFill>
                <a:latin typeface="Arial MT"/>
                <a:cs typeface="Arial MT"/>
              </a:rPr>
              <a:t>photography</a:t>
            </a:r>
            <a:r>
              <a:rPr sz="3050" spc="105" dirty="0">
                <a:solidFill>
                  <a:srgbClr val="641111"/>
                </a:solidFill>
                <a:latin typeface="Arial MT"/>
                <a:cs typeface="Arial MT"/>
              </a:rPr>
              <a:t> </a:t>
            </a:r>
            <a:r>
              <a:rPr sz="3050" spc="-55" dirty="0">
                <a:solidFill>
                  <a:srgbClr val="5B0C0F"/>
                </a:solidFill>
                <a:latin typeface="Arial MT"/>
                <a:cs typeface="Arial MT"/>
              </a:rPr>
              <a:t>taken</a:t>
            </a:r>
            <a:r>
              <a:rPr sz="3050" spc="-145" dirty="0">
                <a:solidFill>
                  <a:srgbClr val="5B0C0F"/>
                </a:solidFill>
                <a:latin typeface="Arial MT"/>
                <a:cs typeface="Arial MT"/>
              </a:rPr>
              <a:t> </a:t>
            </a:r>
            <a:r>
              <a:rPr sz="3050" spc="-20" dirty="0">
                <a:solidFill>
                  <a:srgbClr val="5E1C23"/>
                </a:solidFill>
                <a:latin typeface="Arial MT"/>
                <a:cs typeface="Arial MT"/>
              </a:rPr>
              <a:t>from </a:t>
            </a:r>
            <a:r>
              <a:rPr sz="3050" dirty="0">
                <a:solidFill>
                  <a:srgbClr val="5D0F11"/>
                </a:solidFill>
                <a:latin typeface="Arial MT"/>
                <a:cs typeface="Arial MT"/>
              </a:rPr>
              <a:t>a</a:t>
            </a:r>
            <a:r>
              <a:rPr sz="3050" spc="-45" dirty="0">
                <a:solidFill>
                  <a:srgbClr val="5D0F11"/>
                </a:solidFill>
                <a:latin typeface="Arial MT"/>
                <a:cs typeface="Arial MT"/>
              </a:rPr>
              <a:t> </a:t>
            </a:r>
            <a:r>
              <a:rPr sz="3050" dirty="0">
                <a:solidFill>
                  <a:srgbClr val="6D0C15"/>
                </a:solidFill>
                <a:latin typeface="Arial MT"/>
                <a:cs typeface="Arial MT"/>
              </a:rPr>
              <a:t>tilted</a:t>
            </a:r>
            <a:r>
              <a:rPr sz="3050" spc="-140" dirty="0">
                <a:solidFill>
                  <a:srgbClr val="6D0C15"/>
                </a:solidFill>
                <a:latin typeface="Arial MT"/>
                <a:cs typeface="Arial MT"/>
              </a:rPr>
              <a:t> </a:t>
            </a:r>
            <a:r>
              <a:rPr sz="3050" spc="-10" dirty="0">
                <a:solidFill>
                  <a:srgbClr val="7C0C13"/>
                </a:solidFill>
                <a:latin typeface="Arial MT"/>
                <a:cs typeface="Arial MT"/>
              </a:rPr>
              <a:t>plane.</a:t>
            </a:r>
            <a:endParaRPr sz="3050">
              <a:latin typeface="Arial MT"/>
              <a:cs typeface="Arial MT"/>
            </a:endParaRPr>
          </a:p>
        </p:txBody>
      </p:sp>
      <p:sp>
        <p:nvSpPr>
          <p:cNvPr id="8" name="object 8"/>
          <p:cNvSpPr txBox="1"/>
          <p:nvPr/>
        </p:nvSpPr>
        <p:spPr>
          <a:xfrm>
            <a:off x="11743560" y="1439333"/>
            <a:ext cx="1558290" cy="469900"/>
          </a:xfrm>
          <a:prstGeom prst="rect">
            <a:avLst/>
          </a:prstGeom>
        </p:spPr>
        <p:txBody>
          <a:bodyPr vert="horz" wrap="square" lIns="0" tIns="14604" rIns="0" bIns="0" rtlCol="0">
            <a:spAutoFit/>
          </a:bodyPr>
          <a:lstStyle/>
          <a:p>
            <a:pPr marL="12700">
              <a:lnSpc>
                <a:spcPct val="100000"/>
              </a:lnSpc>
              <a:spcBef>
                <a:spcPts val="114"/>
              </a:spcBef>
            </a:pPr>
            <a:r>
              <a:rPr sz="2900" spc="-25" dirty="0">
                <a:solidFill>
                  <a:srgbClr val="111111"/>
                </a:solidFill>
                <a:latin typeface="Arial MT"/>
                <a:cs typeface="Arial MT"/>
              </a:rPr>
              <a:t>Scale</a:t>
            </a:r>
            <a:r>
              <a:rPr sz="2900" spc="-165" dirty="0">
                <a:solidFill>
                  <a:srgbClr val="111111"/>
                </a:solidFill>
                <a:latin typeface="Arial MT"/>
                <a:cs typeface="Arial MT"/>
              </a:rPr>
              <a:t> </a:t>
            </a:r>
            <a:r>
              <a:rPr sz="2900" spc="260" dirty="0">
                <a:solidFill>
                  <a:srgbClr val="232323"/>
                </a:solidFill>
                <a:latin typeface="Arial MT"/>
                <a:cs typeface="Arial MT"/>
              </a:rPr>
              <a:t>—</a:t>
            </a:r>
            <a:r>
              <a:rPr sz="2900" spc="35" dirty="0">
                <a:solidFill>
                  <a:srgbClr val="232323"/>
                </a:solidFill>
                <a:latin typeface="Arial MT"/>
                <a:cs typeface="Arial MT"/>
              </a:rPr>
              <a:t>›</a:t>
            </a:r>
            <a:endParaRPr sz="2900">
              <a:latin typeface="Arial MT"/>
              <a:cs typeface="Arial MT"/>
            </a:endParaRPr>
          </a:p>
        </p:txBody>
      </p:sp>
      <p:sp>
        <p:nvSpPr>
          <p:cNvPr id="9" name="object 9"/>
          <p:cNvSpPr txBox="1"/>
          <p:nvPr/>
        </p:nvSpPr>
        <p:spPr>
          <a:xfrm>
            <a:off x="11036830" y="4445352"/>
            <a:ext cx="1171575" cy="835025"/>
          </a:xfrm>
          <a:prstGeom prst="rect">
            <a:avLst/>
          </a:prstGeom>
        </p:spPr>
        <p:txBody>
          <a:bodyPr vert="horz" wrap="square" lIns="0" tIns="12065" rIns="0" bIns="0" rtlCol="0">
            <a:spAutoFit/>
          </a:bodyPr>
          <a:lstStyle/>
          <a:p>
            <a:pPr marL="12700">
              <a:lnSpc>
                <a:spcPts val="3035"/>
              </a:lnSpc>
              <a:spcBef>
                <a:spcPts val="95"/>
              </a:spcBef>
            </a:pPr>
            <a:r>
              <a:rPr sz="2850" spc="-10" dirty="0">
                <a:solidFill>
                  <a:srgbClr val="161616"/>
                </a:solidFill>
                <a:latin typeface="Arial MT"/>
                <a:cs typeface="Arial MT"/>
              </a:rPr>
              <a:t>Anchor</a:t>
            </a:r>
            <a:endParaRPr sz="2850">
              <a:latin typeface="Arial MT"/>
              <a:cs typeface="Arial MT"/>
            </a:endParaRPr>
          </a:p>
          <a:p>
            <a:pPr marL="43180">
              <a:lnSpc>
                <a:spcPts val="3335"/>
              </a:lnSpc>
            </a:pPr>
            <a:r>
              <a:rPr sz="3100" spc="-30" dirty="0">
                <a:solidFill>
                  <a:srgbClr val="151515"/>
                </a:solidFill>
                <a:latin typeface="Arial MT"/>
                <a:cs typeface="Arial MT"/>
              </a:rPr>
              <a:t>Object</a:t>
            </a:r>
            <a:endParaRPr sz="3100">
              <a:latin typeface="Arial MT"/>
              <a:cs typeface="Arial MT"/>
            </a:endParaRPr>
          </a:p>
        </p:txBody>
      </p:sp>
      <p:sp>
        <p:nvSpPr>
          <p:cNvPr id="10" name="object 10"/>
          <p:cNvSpPr txBox="1"/>
          <p:nvPr/>
        </p:nvSpPr>
        <p:spPr>
          <a:xfrm>
            <a:off x="11845555" y="7956902"/>
            <a:ext cx="1528445" cy="459740"/>
          </a:xfrm>
          <a:prstGeom prst="rect">
            <a:avLst/>
          </a:prstGeom>
        </p:spPr>
        <p:txBody>
          <a:bodyPr vert="horz" wrap="square" lIns="0" tIns="12065" rIns="0" bIns="0" rtlCol="0">
            <a:spAutoFit/>
          </a:bodyPr>
          <a:lstStyle/>
          <a:p>
            <a:pPr marL="12700">
              <a:lnSpc>
                <a:spcPct val="100000"/>
              </a:lnSpc>
              <a:spcBef>
                <a:spcPts val="95"/>
              </a:spcBef>
            </a:pPr>
            <a:r>
              <a:rPr sz="2850" spc="-30" dirty="0">
                <a:solidFill>
                  <a:srgbClr val="151515"/>
                </a:solidFill>
                <a:latin typeface="Arial MT"/>
                <a:cs typeface="Arial MT"/>
              </a:rPr>
              <a:t>Shear</a:t>
            </a:r>
            <a:r>
              <a:rPr sz="2850" spc="-85" dirty="0">
                <a:solidFill>
                  <a:srgbClr val="151515"/>
                </a:solidFill>
                <a:latin typeface="Arial MT"/>
                <a:cs typeface="Arial MT"/>
              </a:rPr>
              <a:t> </a:t>
            </a:r>
            <a:r>
              <a:rPr sz="2850" spc="-180" dirty="0">
                <a:solidFill>
                  <a:srgbClr val="161616"/>
                </a:solidFill>
                <a:latin typeface="Arial MT"/>
                <a:cs typeface="Arial MT"/>
              </a:rPr>
              <a:t>—</a:t>
            </a:r>
            <a:r>
              <a:rPr sz="2850" spc="-50" dirty="0">
                <a:solidFill>
                  <a:srgbClr val="161616"/>
                </a:solidFill>
                <a:latin typeface="Arial MT"/>
                <a:cs typeface="Arial MT"/>
              </a:rPr>
              <a:t>›</a:t>
            </a:r>
            <a:endParaRPr sz="2850">
              <a:latin typeface="Arial MT"/>
              <a:cs typeface="Arial M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1800" y="330200"/>
            <a:ext cx="16687800" cy="9093200"/>
          </a:xfrm>
          <a:prstGeom prst="rect">
            <a:avLst/>
          </a:prstGeom>
        </p:spPr>
      </p:pic>
      <p:sp>
        <p:nvSpPr>
          <p:cNvPr id="3" name="object 3"/>
          <p:cNvSpPr txBox="1">
            <a:spLocks noGrp="1"/>
          </p:cNvSpPr>
          <p:nvPr>
            <p:ph type="title"/>
          </p:nvPr>
        </p:nvSpPr>
        <p:spPr>
          <a:xfrm>
            <a:off x="737701" y="520347"/>
            <a:ext cx="12397105" cy="925194"/>
          </a:xfrm>
          <a:prstGeom prst="rect">
            <a:avLst/>
          </a:prstGeom>
        </p:spPr>
        <p:txBody>
          <a:bodyPr vert="horz" wrap="square" lIns="0" tIns="12700" rIns="0" bIns="0" rtlCol="0">
            <a:spAutoFit/>
          </a:bodyPr>
          <a:lstStyle/>
          <a:p>
            <a:pPr marL="12700">
              <a:lnSpc>
                <a:spcPct val="100000"/>
              </a:lnSpc>
              <a:spcBef>
                <a:spcPts val="100"/>
              </a:spcBef>
            </a:pPr>
            <a:r>
              <a:rPr sz="5900" spc="70" dirty="0">
                <a:latin typeface="Arial MT"/>
                <a:cs typeface="Arial MT"/>
              </a:rPr>
              <a:t>Affine</a:t>
            </a:r>
            <a:r>
              <a:rPr sz="5900" spc="-375" dirty="0">
                <a:latin typeface="Arial MT"/>
                <a:cs typeface="Arial MT"/>
              </a:rPr>
              <a:t> </a:t>
            </a:r>
            <a:r>
              <a:rPr sz="5900" dirty="0">
                <a:latin typeface="Arial MT"/>
                <a:cs typeface="Arial MT"/>
              </a:rPr>
              <a:t>Mechanics:</a:t>
            </a:r>
            <a:r>
              <a:rPr sz="5900" spc="-229" dirty="0">
                <a:latin typeface="Arial MT"/>
                <a:cs typeface="Arial MT"/>
              </a:rPr>
              <a:t> </a:t>
            </a:r>
            <a:r>
              <a:rPr sz="5900" spc="-35" dirty="0">
                <a:latin typeface="Arial MT"/>
                <a:cs typeface="Arial MT"/>
              </a:rPr>
              <a:t>Scaling</a:t>
            </a:r>
            <a:r>
              <a:rPr sz="5900" spc="-250" dirty="0">
                <a:latin typeface="Arial MT"/>
                <a:cs typeface="Arial MT"/>
              </a:rPr>
              <a:t> </a:t>
            </a:r>
            <a:r>
              <a:rPr sz="5900" spc="-280" dirty="0">
                <a:solidFill>
                  <a:srgbClr val="131313"/>
                </a:solidFill>
                <a:latin typeface="Arial MT"/>
                <a:cs typeface="Arial MT"/>
              </a:rPr>
              <a:t>&amp;</a:t>
            </a:r>
            <a:r>
              <a:rPr sz="5900" spc="-555" dirty="0">
                <a:solidFill>
                  <a:srgbClr val="131313"/>
                </a:solidFill>
                <a:latin typeface="Arial MT"/>
                <a:cs typeface="Arial MT"/>
              </a:rPr>
              <a:t> </a:t>
            </a:r>
            <a:r>
              <a:rPr sz="5900" spc="-10" dirty="0">
                <a:latin typeface="Arial MT"/>
                <a:cs typeface="Arial MT"/>
              </a:rPr>
              <a:t>Shearing</a:t>
            </a:r>
            <a:endParaRPr sz="5900">
              <a:latin typeface="Arial MT"/>
              <a:cs typeface="Arial MT"/>
            </a:endParaRPr>
          </a:p>
        </p:txBody>
      </p:sp>
      <p:sp>
        <p:nvSpPr>
          <p:cNvPr id="4" name="object 4"/>
          <p:cNvSpPr txBox="1"/>
          <p:nvPr/>
        </p:nvSpPr>
        <p:spPr>
          <a:xfrm>
            <a:off x="717186" y="1885597"/>
            <a:ext cx="2614930" cy="544195"/>
          </a:xfrm>
          <a:prstGeom prst="rect">
            <a:avLst/>
          </a:prstGeom>
        </p:spPr>
        <p:txBody>
          <a:bodyPr vert="horz" wrap="square" lIns="0" tIns="12700" rIns="0" bIns="0" rtlCol="0">
            <a:spAutoFit/>
          </a:bodyPr>
          <a:lstStyle/>
          <a:p>
            <a:pPr marL="12700">
              <a:lnSpc>
                <a:spcPct val="100000"/>
              </a:lnSpc>
              <a:spcBef>
                <a:spcPts val="100"/>
              </a:spcBef>
            </a:pPr>
            <a:r>
              <a:rPr sz="3400" spc="-35" dirty="0">
                <a:latin typeface="Arial MT"/>
                <a:cs typeface="Arial MT"/>
              </a:rPr>
              <a:t>Scaling/Zoom</a:t>
            </a:r>
            <a:endParaRPr sz="3400">
              <a:latin typeface="Arial MT"/>
              <a:cs typeface="Arial MT"/>
            </a:endParaRPr>
          </a:p>
        </p:txBody>
      </p:sp>
      <p:sp>
        <p:nvSpPr>
          <p:cNvPr id="5" name="object 5"/>
          <p:cNvSpPr txBox="1"/>
          <p:nvPr/>
        </p:nvSpPr>
        <p:spPr>
          <a:xfrm>
            <a:off x="4458910" y="3128786"/>
            <a:ext cx="1031875" cy="332740"/>
          </a:xfrm>
          <a:prstGeom prst="rect">
            <a:avLst/>
          </a:prstGeom>
        </p:spPr>
        <p:txBody>
          <a:bodyPr vert="horz" wrap="square" lIns="0" tIns="13970" rIns="0" bIns="0" rtlCol="0">
            <a:spAutoFit/>
          </a:bodyPr>
          <a:lstStyle/>
          <a:p>
            <a:pPr marL="12700">
              <a:lnSpc>
                <a:spcPct val="100000"/>
              </a:lnSpc>
              <a:spcBef>
                <a:spcPts val="110"/>
              </a:spcBef>
            </a:pPr>
            <a:r>
              <a:rPr sz="2000" spc="170" dirty="0">
                <a:solidFill>
                  <a:srgbClr val="496EA3"/>
                </a:solidFill>
                <a:latin typeface="Arial MT"/>
                <a:cs typeface="Arial MT"/>
              </a:rPr>
              <a:t>Scaling</a:t>
            </a:r>
            <a:endParaRPr sz="2000">
              <a:latin typeface="Arial MT"/>
              <a:cs typeface="Arial MT"/>
            </a:endParaRPr>
          </a:p>
        </p:txBody>
      </p:sp>
      <p:sp>
        <p:nvSpPr>
          <p:cNvPr id="6" name="object 6"/>
          <p:cNvSpPr txBox="1"/>
          <p:nvPr/>
        </p:nvSpPr>
        <p:spPr>
          <a:xfrm>
            <a:off x="5661413" y="3128786"/>
            <a:ext cx="691515" cy="332740"/>
          </a:xfrm>
          <a:prstGeom prst="rect">
            <a:avLst/>
          </a:prstGeom>
        </p:spPr>
        <p:txBody>
          <a:bodyPr vert="horz" wrap="square" lIns="0" tIns="13970" rIns="0" bIns="0" rtlCol="0">
            <a:spAutoFit/>
          </a:bodyPr>
          <a:lstStyle/>
          <a:p>
            <a:pPr marL="12700">
              <a:lnSpc>
                <a:spcPct val="100000"/>
              </a:lnSpc>
              <a:spcBef>
                <a:spcPts val="110"/>
              </a:spcBef>
            </a:pPr>
            <a:r>
              <a:rPr sz="2000" spc="110" dirty="0">
                <a:solidFill>
                  <a:srgbClr val="4F7097"/>
                </a:solidFill>
                <a:latin typeface="Arial MT"/>
                <a:cs typeface="Arial MT"/>
              </a:rPr>
              <a:t>(a=2,</a:t>
            </a:r>
            <a:endParaRPr sz="2000">
              <a:latin typeface="Arial MT"/>
              <a:cs typeface="Arial MT"/>
            </a:endParaRPr>
          </a:p>
        </p:txBody>
      </p:sp>
      <p:sp>
        <p:nvSpPr>
          <p:cNvPr id="7" name="object 7"/>
          <p:cNvSpPr txBox="1"/>
          <p:nvPr/>
        </p:nvSpPr>
        <p:spPr>
          <a:xfrm>
            <a:off x="6519056" y="3128786"/>
            <a:ext cx="570865" cy="332740"/>
          </a:xfrm>
          <a:prstGeom prst="rect">
            <a:avLst/>
          </a:prstGeom>
        </p:spPr>
        <p:txBody>
          <a:bodyPr vert="horz" wrap="square" lIns="0" tIns="13970" rIns="0" bIns="0" rtlCol="0">
            <a:spAutoFit/>
          </a:bodyPr>
          <a:lstStyle/>
          <a:p>
            <a:pPr marL="12700">
              <a:lnSpc>
                <a:spcPct val="100000"/>
              </a:lnSpc>
              <a:spcBef>
                <a:spcPts val="110"/>
              </a:spcBef>
            </a:pPr>
            <a:r>
              <a:rPr sz="2000" spc="-20" dirty="0">
                <a:solidFill>
                  <a:srgbClr val="4F77AA"/>
                </a:solidFill>
                <a:latin typeface="Arial MT"/>
                <a:cs typeface="Arial MT"/>
              </a:rPr>
              <a:t>d=2)</a:t>
            </a:r>
            <a:endParaRPr sz="2000">
              <a:latin typeface="Arial MT"/>
              <a:cs typeface="Arial MT"/>
            </a:endParaRPr>
          </a:p>
        </p:txBody>
      </p:sp>
      <p:sp>
        <p:nvSpPr>
          <p:cNvPr id="8" name="object 8"/>
          <p:cNvSpPr txBox="1"/>
          <p:nvPr/>
        </p:nvSpPr>
        <p:spPr>
          <a:xfrm>
            <a:off x="717583" y="5742516"/>
            <a:ext cx="6447155" cy="1677670"/>
          </a:xfrm>
          <a:prstGeom prst="rect">
            <a:avLst/>
          </a:prstGeom>
        </p:spPr>
        <p:txBody>
          <a:bodyPr vert="horz" wrap="square" lIns="0" tIns="16510" rIns="0" bIns="0" rtlCol="0">
            <a:spAutoFit/>
          </a:bodyPr>
          <a:lstStyle/>
          <a:p>
            <a:pPr marL="12700">
              <a:lnSpc>
                <a:spcPct val="100000"/>
              </a:lnSpc>
              <a:spcBef>
                <a:spcPts val="130"/>
              </a:spcBef>
            </a:pPr>
            <a:r>
              <a:rPr sz="3300" spc="-10" dirty="0">
                <a:latin typeface="Arial MT"/>
                <a:cs typeface="Arial MT"/>
              </a:rPr>
              <a:t>Shearing/Tilt</a:t>
            </a:r>
            <a:endParaRPr sz="3300">
              <a:latin typeface="Arial MT"/>
              <a:cs typeface="Arial MT"/>
            </a:endParaRPr>
          </a:p>
          <a:p>
            <a:pPr>
              <a:lnSpc>
                <a:spcPct val="100000"/>
              </a:lnSpc>
              <a:spcBef>
                <a:spcPts val="2395"/>
              </a:spcBef>
            </a:pPr>
            <a:endParaRPr sz="3300">
              <a:latin typeface="Arial MT"/>
              <a:cs typeface="Arial MT"/>
            </a:endParaRPr>
          </a:p>
          <a:p>
            <a:pPr marL="3488054">
              <a:lnSpc>
                <a:spcPct val="100000"/>
              </a:lnSpc>
              <a:tabLst>
                <a:tab pos="4838065" algn="l"/>
                <a:tab pos="5339080" algn="l"/>
                <a:tab pos="5651500" algn="l"/>
                <a:tab pos="5939155" algn="l"/>
                <a:tab pos="6236970" algn="l"/>
              </a:tabLst>
            </a:pPr>
            <a:r>
              <a:rPr sz="2350" spc="-10" dirty="0">
                <a:solidFill>
                  <a:srgbClr val="31547B"/>
                </a:solidFill>
                <a:latin typeface="Calibri"/>
                <a:cs typeface="Calibri"/>
              </a:rPr>
              <a:t>Shear1nq</a:t>
            </a:r>
            <a:r>
              <a:rPr sz="2350" dirty="0">
                <a:solidFill>
                  <a:srgbClr val="31547B"/>
                </a:solidFill>
                <a:latin typeface="Calibri"/>
                <a:cs typeface="Calibri"/>
              </a:rPr>
              <a:t>	</a:t>
            </a:r>
            <a:r>
              <a:rPr sz="2350" spc="-25" dirty="0">
                <a:solidFill>
                  <a:srgbClr val="34577C"/>
                </a:solidFill>
                <a:latin typeface="Calibri"/>
                <a:cs typeface="Calibri"/>
              </a:rPr>
              <a:t>(x’</a:t>
            </a:r>
            <a:r>
              <a:rPr sz="2350" dirty="0">
                <a:solidFill>
                  <a:srgbClr val="34577C"/>
                </a:solidFill>
                <a:latin typeface="Calibri"/>
                <a:cs typeface="Calibri"/>
              </a:rPr>
              <a:t>	</a:t>
            </a:r>
            <a:r>
              <a:rPr sz="2350" spc="-50" dirty="0">
                <a:solidFill>
                  <a:srgbClr val="6D829A"/>
                </a:solidFill>
                <a:latin typeface="Calibri"/>
                <a:cs typeface="Calibri"/>
              </a:rPr>
              <a:t>=</a:t>
            </a:r>
            <a:r>
              <a:rPr sz="2350" dirty="0">
                <a:solidFill>
                  <a:srgbClr val="6D829A"/>
                </a:solidFill>
                <a:latin typeface="Calibri"/>
                <a:cs typeface="Calibri"/>
              </a:rPr>
              <a:t>	</a:t>
            </a:r>
            <a:r>
              <a:rPr sz="2350" spc="-50" dirty="0">
                <a:solidFill>
                  <a:srgbClr val="183B6E"/>
                </a:solidFill>
                <a:latin typeface="Calibri"/>
                <a:cs typeface="Calibri"/>
              </a:rPr>
              <a:t>x</a:t>
            </a:r>
            <a:r>
              <a:rPr sz="2350" dirty="0">
                <a:solidFill>
                  <a:srgbClr val="183B6E"/>
                </a:solidFill>
                <a:latin typeface="Calibri"/>
                <a:cs typeface="Calibri"/>
              </a:rPr>
              <a:t>	</a:t>
            </a:r>
            <a:r>
              <a:rPr sz="2350" spc="-50" dirty="0">
                <a:solidFill>
                  <a:srgbClr val="315685"/>
                </a:solidFill>
                <a:latin typeface="Calibri"/>
                <a:cs typeface="Calibri"/>
              </a:rPr>
              <a:t>+</a:t>
            </a:r>
            <a:r>
              <a:rPr sz="2350" dirty="0">
                <a:solidFill>
                  <a:srgbClr val="315685"/>
                </a:solidFill>
                <a:latin typeface="Calibri"/>
                <a:cs typeface="Calibri"/>
              </a:rPr>
              <a:t>	</a:t>
            </a:r>
            <a:r>
              <a:rPr sz="2350" spc="-95" dirty="0">
                <a:solidFill>
                  <a:srgbClr val="0E3B7C"/>
                </a:solidFill>
                <a:latin typeface="Calibri"/>
                <a:cs typeface="Calibri"/>
              </a:rPr>
              <a:t>y)</a:t>
            </a:r>
            <a:endParaRPr sz="2350">
              <a:latin typeface="Calibri"/>
              <a:cs typeface="Calibri"/>
            </a:endParaRPr>
          </a:p>
        </p:txBody>
      </p:sp>
      <p:sp>
        <p:nvSpPr>
          <p:cNvPr id="9" name="object 9"/>
          <p:cNvSpPr txBox="1"/>
          <p:nvPr/>
        </p:nvSpPr>
        <p:spPr>
          <a:xfrm>
            <a:off x="7888283" y="4739569"/>
            <a:ext cx="4434205" cy="751840"/>
          </a:xfrm>
          <a:prstGeom prst="rect">
            <a:avLst/>
          </a:prstGeom>
        </p:spPr>
        <p:txBody>
          <a:bodyPr vert="horz" wrap="square" lIns="0" tIns="16510" rIns="0" bIns="0" rtlCol="0">
            <a:spAutoFit/>
          </a:bodyPr>
          <a:lstStyle/>
          <a:p>
            <a:pPr marL="1151255">
              <a:lnSpc>
                <a:spcPts val="2840"/>
              </a:lnSpc>
              <a:spcBef>
                <a:spcPts val="130"/>
              </a:spcBef>
            </a:pPr>
            <a:r>
              <a:rPr sz="2400" dirty="0">
                <a:latin typeface="Arial MT"/>
                <a:cs typeface="Arial MT"/>
              </a:rPr>
              <a:t>x’</a:t>
            </a:r>
            <a:r>
              <a:rPr sz="2400" spc="-40" dirty="0">
                <a:latin typeface="Arial MT"/>
                <a:cs typeface="Arial MT"/>
              </a:rPr>
              <a:t> </a:t>
            </a:r>
            <a:r>
              <a:rPr sz="2400" dirty="0">
                <a:latin typeface="Arial MT"/>
                <a:cs typeface="Arial MT"/>
              </a:rPr>
              <a:t>=</a:t>
            </a:r>
            <a:r>
              <a:rPr sz="2400" spc="-15" dirty="0">
                <a:latin typeface="Arial MT"/>
                <a:cs typeface="Arial MT"/>
              </a:rPr>
              <a:t> </a:t>
            </a:r>
            <a:r>
              <a:rPr sz="2400" dirty="0">
                <a:latin typeface="Arial MT"/>
                <a:cs typeface="Arial MT"/>
              </a:rPr>
              <a:t>2x,</a:t>
            </a:r>
            <a:r>
              <a:rPr sz="2400" spc="-130" dirty="0">
                <a:latin typeface="Arial MT"/>
                <a:cs typeface="Arial MT"/>
              </a:rPr>
              <a:t> </a:t>
            </a:r>
            <a:r>
              <a:rPr sz="2400" spc="75" dirty="0">
                <a:latin typeface="Arial MT"/>
                <a:cs typeface="Arial MT"/>
              </a:rPr>
              <a:t>y’</a:t>
            </a:r>
            <a:r>
              <a:rPr sz="2400" spc="-55" dirty="0">
                <a:latin typeface="Arial MT"/>
                <a:cs typeface="Arial MT"/>
              </a:rPr>
              <a:t> </a:t>
            </a:r>
            <a:r>
              <a:rPr sz="2400" dirty="0">
                <a:latin typeface="Arial MT"/>
                <a:cs typeface="Arial MT"/>
              </a:rPr>
              <a:t>=</a:t>
            </a:r>
            <a:r>
              <a:rPr sz="2400" spc="-10" dirty="0">
                <a:latin typeface="Arial MT"/>
                <a:cs typeface="Arial MT"/>
              </a:rPr>
              <a:t> </a:t>
            </a:r>
            <a:r>
              <a:rPr sz="2400" spc="-25" dirty="0">
                <a:latin typeface="Arial MT"/>
                <a:cs typeface="Arial MT"/>
              </a:rPr>
              <a:t>2y.</a:t>
            </a:r>
            <a:endParaRPr sz="2400">
              <a:latin typeface="Arial MT"/>
              <a:cs typeface="Arial MT"/>
            </a:endParaRPr>
          </a:p>
          <a:p>
            <a:pPr marL="12700">
              <a:lnSpc>
                <a:spcPts val="2840"/>
              </a:lnSpc>
            </a:pPr>
            <a:r>
              <a:rPr sz="2400" spc="-30" dirty="0">
                <a:latin typeface="Arial MT"/>
                <a:cs typeface="Arial MT"/>
              </a:rPr>
              <a:t>Distance</a:t>
            </a:r>
            <a:r>
              <a:rPr sz="2400" spc="-105" dirty="0">
                <a:latin typeface="Arial MT"/>
                <a:cs typeface="Arial MT"/>
              </a:rPr>
              <a:t> </a:t>
            </a:r>
            <a:r>
              <a:rPr sz="2400" spc="-25" dirty="0">
                <a:latin typeface="Arial MT"/>
                <a:cs typeface="Arial MT"/>
              </a:rPr>
              <a:t>between</a:t>
            </a:r>
            <a:r>
              <a:rPr sz="2400" spc="-80" dirty="0">
                <a:latin typeface="Arial MT"/>
                <a:cs typeface="Arial MT"/>
              </a:rPr>
              <a:t> </a:t>
            </a:r>
            <a:r>
              <a:rPr sz="2400" dirty="0">
                <a:latin typeface="Arial MT"/>
                <a:cs typeface="Arial MT"/>
              </a:rPr>
              <a:t>pixels</a:t>
            </a:r>
            <a:r>
              <a:rPr sz="2400" spc="-170" dirty="0">
                <a:latin typeface="Arial MT"/>
                <a:cs typeface="Arial MT"/>
              </a:rPr>
              <a:t> </a:t>
            </a:r>
            <a:r>
              <a:rPr sz="2400" spc="-25" dirty="0">
                <a:latin typeface="Arial MT"/>
                <a:cs typeface="Arial MT"/>
              </a:rPr>
              <a:t>doubles.</a:t>
            </a:r>
            <a:endParaRPr sz="2400">
              <a:latin typeface="Arial MT"/>
              <a:cs typeface="Arial MT"/>
            </a:endParaRPr>
          </a:p>
        </p:txBody>
      </p:sp>
      <p:sp>
        <p:nvSpPr>
          <p:cNvPr id="10" name="object 10"/>
          <p:cNvSpPr txBox="1"/>
          <p:nvPr/>
        </p:nvSpPr>
        <p:spPr>
          <a:xfrm>
            <a:off x="7021784" y="8545689"/>
            <a:ext cx="6431280" cy="385445"/>
          </a:xfrm>
          <a:prstGeom prst="rect">
            <a:avLst/>
          </a:prstGeom>
        </p:spPr>
        <p:txBody>
          <a:bodyPr vert="horz" wrap="square" lIns="0" tIns="13970" rIns="0" bIns="0" rtlCol="0">
            <a:spAutoFit/>
          </a:bodyPr>
          <a:lstStyle/>
          <a:p>
            <a:pPr marL="12700">
              <a:lnSpc>
                <a:spcPct val="100000"/>
              </a:lnSpc>
              <a:spcBef>
                <a:spcPts val="110"/>
              </a:spcBef>
            </a:pPr>
            <a:r>
              <a:rPr sz="2350" dirty="0">
                <a:latin typeface="Arial MT"/>
                <a:cs typeface="Arial MT"/>
              </a:rPr>
              <a:t>Vertical lines</a:t>
            </a:r>
            <a:r>
              <a:rPr sz="2350" spc="-85" dirty="0">
                <a:latin typeface="Arial MT"/>
                <a:cs typeface="Arial MT"/>
              </a:rPr>
              <a:t> </a:t>
            </a:r>
            <a:r>
              <a:rPr sz="2350" dirty="0">
                <a:latin typeface="Arial MT"/>
                <a:cs typeface="Arial MT"/>
              </a:rPr>
              <a:t>tilt.</a:t>
            </a:r>
            <a:r>
              <a:rPr sz="2350" spc="-85" dirty="0">
                <a:latin typeface="Arial MT"/>
                <a:cs typeface="Arial MT"/>
              </a:rPr>
              <a:t> </a:t>
            </a:r>
            <a:r>
              <a:rPr sz="2350" spc="-65" dirty="0">
                <a:latin typeface="Arial MT"/>
                <a:cs typeface="Arial MT"/>
              </a:rPr>
              <a:t>Square</a:t>
            </a:r>
            <a:r>
              <a:rPr sz="2350" spc="-45" dirty="0">
                <a:latin typeface="Arial MT"/>
                <a:cs typeface="Arial MT"/>
              </a:rPr>
              <a:t> </a:t>
            </a:r>
            <a:r>
              <a:rPr sz="2350" dirty="0">
                <a:latin typeface="Arial MT"/>
                <a:cs typeface="Arial MT"/>
              </a:rPr>
              <a:t>becomes</a:t>
            </a:r>
            <a:r>
              <a:rPr sz="2350" spc="-30" dirty="0">
                <a:latin typeface="Arial MT"/>
                <a:cs typeface="Arial MT"/>
              </a:rPr>
              <a:t> </a:t>
            </a:r>
            <a:r>
              <a:rPr sz="2350" spc="-10" dirty="0">
                <a:latin typeface="Arial MT"/>
                <a:cs typeface="Arial MT"/>
              </a:rPr>
              <a:t>parallelogram.</a:t>
            </a:r>
            <a:endParaRPr sz="2350">
              <a:latin typeface="Arial MT"/>
              <a:cs typeface="Arial MT"/>
            </a:endParaRPr>
          </a:p>
        </p:txBody>
      </p:sp>
      <p:sp>
        <p:nvSpPr>
          <p:cNvPr id="11" name="object 11"/>
          <p:cNvSpPr txBox="1"/>
          <p:nvPr/>
        </p:nvSpPr>
        <p:spPr>
          <a:xfrm>
            <a:off x="14046848" y="2068688"/>
            <a:ext cx="2694305" cy="1809750"/>
          </a:xfrm>
          <a:prstGeom prst="rect">
            <a:avLst/>
          </a:prstGeom>
        </p:spPr>
        <p:txBody>
          <a:bodyPr vert="horz" wrap="square" lIns="0" tIns="17780" rIns="0" bIns="0" rtlCol="0">
            <a:spAutoFit/>
          </a:bodyPr>
          <a:lstStyle/>
          <a:p>
            <a:pPr marL="12700" marR="5080" indent="12065">
              <a:lnSpc>
                <a:spcPct val="98900"/>
              </a:lnSpc>
              <a:spcBef>
                <a:spcPts val="140"/>
              </a:spcBef>
            </a:pPr>
            <a:r>
              <a:rPr sz="2350" spc="-10" dirty="0">
                <a:latin typeface="Arial MT"/>
                <a:cs typeface="Arial MT"/>
              </a:rPr>
              <a:t>Application: </a:t>
            </a:r>
            <a:r>
              <a:rPr sz="2350" dirty="0">
                <a:solidFill>
                  <a:srgbClr val="B84F2F"/>
                </a:solidFill>
                <a:latin typeface="Arial MT"/>
                <a:cs typeface="Arial MT"/>
              </a:rPr>
              <a:t>Residing</a:t>
            </a:r>
            <a:r>
              <a:rPr sz="2350" spc="-20" dirty="0">
                <a:solidFill>
                  <a:srgbClr val="B84F2F"/>
                </a:solidFill>
                <a:latin typeface="Arial MT"/>
                <a:cs typeface="Arial MT"/>
              </a:rPr>
              <a:t> </a:t>
            </a:r>
            <a:r>
              <a:rPr sz="2350" dirty="0">
                <a:latin typeface="Arial MT"/>
                <a:cs typeface="Arial MT"/>
              </a:rPr>
              <a:t>images</a:t>
            </a:r>
            <a:r>
              <a:rPr sz="2350" spc="40" dirty="0">
                <a:latin typeface="Arial MT"/>
                <a:cs typeface="Arial MT"/>
              </a:rPr>
              <a:t> </a:t>
            </a:r>
            <a:r>
              <a:rPr sz="2350" spc="-25" dirty="0">
                <a:latin typeface="Arial MT"/>
                <a:cs typeface="Arial MT"/>
              </a:rPr>
              <a:t>for </a:t>
            </a:r>
            <a:r>
              <a:rPr sz="2300" dirty="0">
                <a:solidFill>
                  <a:srgbClr val="E64F21"/>
                </a:solidFill>
                <a:latin typeface="Arial MT"/>
                <a:cs typeface="Arial MT"/>
              </a:rPr>
              <a:t>Machine</a:t>
            </a:r>
            <a:r>
              <a:rPr sz="2300" spc="285" dirty="0">
                <a:solidFill>
                  <a:srgbClr val="E64F21"/>
                </a:solidFill>
                <a:latin typeface="Arial MT"/>
                <a:cs typeface="Arial MT"/>
              </a:rPr>
              <a:t> </a:t>
            </a:r>
            <a:r>
              <a:rPr sz="2300" spc="-10" dirty="0">
                <a:solidFill>
                  <a:srgbClr val="D15226"/>
                </a:solidFill>
                <a:latin typeface="Arial MT"/>
                <a:cs typeface="Arial MT"/>
              </a:rPr>
              <a:t>Learning</a:t>
            </a:r>
            <a:r>
              <a:rPr sz="2300" spc="575" dirty="0">
                <a:solidFill>
                  <a:srgbClr val="D15226"/>
                </a:solidFill>
                <a:latin typeface="Arial MT"/>
                <a:cs typeface="Arial MT"/>
              </a:rPr>
              <a:t> </a:t>
            </a:r>
            <a:r>
              <a:rPr sz="2400" dirty="0">
                <a:latin typeface="Arial MT"/>
                <a:cs typeface="Arial MT"/>
              </a:rPr>
              <a:t>or</a:t>
            </a:r>
            <a:r>
              <a:rPr sz="2400" spc="-125" dirty="0">
                <a:latin typeface="Arial MT"/>
                <a:cs typeface="Arial MT"/>
              </a:rPr>
              <a:t> </a:t>
            </a:r>
            <a:r>
              <a:rPr sz="2400" spc="-10" dirty="0">
                <a:latin typeface="Arial MT"/>
                <a:cs typeface="Arial MT"/>
              </a:rPr>
              <a:t>correcting </a:t>
            </a:r>
            <a:r>
              <a:rPr sz="2400" dirty="0">
                <a:latin typeface="Arial MT"/>
                <a:cs typeface="Arial MT"/>
              </a:rPr>
              <a:t>camera</a:t>
            </a:r>
            <a:r>
              <a:rPr sz="2400" spc="-170" dirty="0">
                <a:latin typeface="Arial MT"/>
                <a:cs typeface="Arial MT"/>
              </a:rPr>
              <a:t> </a:t>
            </a:r>
            <a:r>
              <a:rPr sz="2400" spc="95" dirty="0">
                <a:latin typeface="Arial MT"/>
                <a:cs typeface="Arial MT"/>
              </a:rPr>
              <a:t>tilt.</a:t>
            </a:r>
            <a:endParaRPr sz="2400">
              <a:latin typeface="Arial MT"/>
              <a:cs typeface="Arial M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63900" y="5003800"/>
            <a:ext cx="2057400" cy="609600"/>
          </a:xfrm>
          <a:prstGeom prst="rect">
            <a:avLst/>
          </a:prstGeom>
        </p:spPr>
      </p:pic>
      <p:pic>
        <p:nvPicPr>
          <p:cNvPr id="3" name="object 3"/>
          <p:cNvPicPr/>
          <p:nvPr/>
        </p:nvPicPr>
        <p:blipFill>
          <a:blip r:embed="rId3" cstate="print"/>
          <a:stretch>
            <a:fillRect/>
          </a:stretch>
        </p:blipFill>
        <p:spPr>
          <a:xfrm>
            <a:off x="9588500" y="5003800"/>
            <a:ext cx="520700" cy="622300"/>
          </a:xfrm>
          <a:prstGeom prst="rect">
            <a:avLst/>
          </a:prstGeom>
        </p:spPr>
      </p:pic>
      <p:pic>
        <p:nvPicPr>
          <p:cNvPr id="4" name="object 4"/>
          <p:cNvPicPr/>
          <p:nvPr/>
        </p:nvPicPr>
        <p:blipFill>
          <a:blip r:embed="rId4" cstate="print"/>
          <a:stretch>
            <a:fillRect/>
          </a:stretch>
        </p:blipFill>
        <p:spPr>
          <a:xfrm>
            <a:off x="1257300" y="3009900"/>
            <a:ext cx="1536700" cy="1803400"/>
          </a:xfrm>
          <a:prstGeom prst="rect">
            <a:avLst/>
          </a:prstGeom>
        </p:spPr>
      </p:pic>
      <p:pic>
        <p:nvPicPr>
          <p:cNvPr id="5" name="object 5"/>
          <p:cNvPicPr/>
          <p:nvPr/>
        </p:nvPicPr>
        <p:blipFill>
          <a:blip r:embed="rId5" cstate="print"/>
          <a:stretch>
            <a:fillRect/>
          </a:stretch>
        </p:blipFill>
        <p:spPr>
          <a:xfrm>
            <a:off x="3200400" y="2819400"/>
            <a:ext cx="4724400" cy="2120900"/>
          </a:xfrm>
          <a:prstGeom prst="rect">
            <a:avLst/>
          </a:prstGeom>
        </p:spPr>
      </p:pic>
      <p:pic>
        <p:nvPicPr>
          <p:cNvPr id="6" name="object 6"/>
          <p:cNvPicPr/>
          <p:nvPr/>
        </p:nvPicPr>
        <p:blipFill>
          <a:blip r:embed="rId6" cstate="print"/>
          <a:stretch>
            <a:fillRect/>
          </a:stretch>
        </p:blipFill>
        <p:spPr>
          <a:xfrm>
            <a:off x="8216900" y="2819400"/>
            <a:ext cx="2425700" cy="2120900"/>
          </a:xfrm>
          <a:prstGeom prst="rect">
            <a:avLst/>
          </a:prstGeom>
        </p:spPr>
      </p:pic>
      <p:pic>
        <p:nvPicPr>
          <p:cNvPr id="7" name="object 7"/>
          <p:cNvPicPr/>
          <p:nvPr/>
        </p:nvPicPr>
        <p:blipFill>
          <a:blip r:embed="rId7" cstate="print"/>
          <a:stretch>
            <a:fillRect/>
          </a:stretch>
        </p:blipFill>
        <p:spPr>
          <a:xfrm>
            <a:off x="11620500" y="2857500"/>
            <a:ext cx="4787900" cy="5943600"/>
          </a:xfrm>
          <a:prstGeom prst="rect">
            <a:avLst/>
          </a:prstGeom>
        </p:spPr>
      </p:pic>
      <p:sp>
        <p:nvSpPr>
          <p:cNvPr id="8" name="object 8"/>
          <p:cNvSpPr txBox="1">
            <a:spLocks noGrp="1"/>
          </p:cNvSpPr>
          <p:nvPr>
            <p:ph type="title"/>
          </p:nvPr>
        </p:nvSpPr>
        <p:spPr>
          <a:xfrm>
            <a:off x="1063696" y="949677"/>
            <a:ext cx="8211184" cy="1126490"/>
          </a:xfrm>
          <a:prstGeom prst="rect">
            <a:avLst/>
          </a:prstGeom>
        </p:spPr>
        <p:txBody>
          <a:bodyPr vert="horz" wrap="square" lIns="0" tIns="15240" rIns="0" bIns="0" rtlCol="0">
            <a:spAutoFit/>
          </a:bodyPr>
          <a:lstStyle/>
          <a:p>
            <a:pPr marL="12700">
              <a:lnSpc>
                <a:spcPct val="100000"/>
              </a:lnSpc>
              <a:spcBef>
                <a:spcPts val="120"/>
              </a:spcBef>
            </a:pPr>
            <a:r>
              <a:rPr sz="7200" spc="-175" dirty="0"/>
              <a:t>Scale,</a:t>
            </a:r>
            <a:r>
              <a:rPr sz="7200" spc="-735" dirty="0"/>
              <a:t> </a:t>
            </a:r>
            <a:r>
              <a:rPr sz="7200" spc="-260" dirty="0"/>
              <a:t>Shear,</a:t>
            </a:r>
            <a:r>
              <a:rPr sz="7200" spc="-685" dirty="0"/>
              <a:t> </a:t>
            </a:r>
            <a:r>
              <a:rPr sz="7200" spc="-90" dirty="0"/>
              <a:t>and</a:t>
            </a:r>
            <a:r>
              <a:rPr sz="7200" spc="-500" dirty="0"/>
              <a:t> </a:t>
            </a:r>
            <a:r>
              <a:rPr sz="7200" spc="-20" dirty="0"/>
              <a:t>Tilt</a:t>
            </a:r>
            <a:endParaRPr sz="7200"/>
          </a:p>
        </p:txBody>
      </p:sp>
      <p:sp>
        <p:nvSpPr>
          <p:cNvPr id="9" name="object 9"/>
          <p:cNvSpPr txBox="1"/>
          <p:nvPr/>
        </p:nvSpPr>
        <p:spPr>
          <a:xfrm>
            <a:off x="1055597" y="5649030"/>
            <a:ext cx="5633085" cy="1166495"/>
          </a:xfrm>
          <a:prstGeom prst="rect">
            <a:avLst/>
          </a:prstGeom>
        </p:spPr>
        <p:txBody>
          <a:bodyPr vert="horz" wrap="square" lIns="0" tIns="15240" rIns="0" bIns="0" rtlCol="0">
            <a:spAutoFit/>
          </a:bodyPr>
          <a:lstStyle/>
          <a:p>
            <a:pPr marL="12700">
              <a:lnSpc>
                <a:spcPts val="3005"/>
              </a:lnSpc>
              <a:spcBef>
                <a:spcPts val="120"/>
              </a:spcBef>
            </a:pPr>
            <a:r>
              <a:rPr sz="2550" dirty="0">
                <a:solidFill>
                  <a:srgbClr val="7E1621"/>
                </a:solidFill>
                <a:latin typeface="Arial MT"/>
                <a:cs typeface="Arial MT"/>
              </a:rPr>
              <a:t>Linear</a:t>
            </a:r>
            <a:r>
              <a:rPr sz="2550" spc="30" dirty="0">
                <a:solidFill>
                  <a:srgbClr val="7E1621"/>
                </a:solidFill>
                <a:latin typeface="Arial MT"/>
                <a:cs typeface="Arial MT"/>
              </a:rPr>
              <a:t> </a:t>
            </a:r>
            <a:r>
              <a:rPr sz="2550" dirty="0">
                <a:solidFill>
                  <a:srgbClr val="852F3B"/>
                </a:solidFill>
                <a:latin typeface="Arial MT"/>
                <a:cs typeface="Arial MT"/>
              </a:rPr>
              <a:t>Transformation</a:t>
            </a:r>
            <a:r>
              <a:rPr sz="2550" spc="-165" dirty="0">
                <a:solidFill>
                  <a:srgbClr val="852F3B"/>
                </a:solidFill>
                <a:latin typeface="Arial MT"/>
                <a:cs typeface="Arial MT"/>
              </a:rPr>
              <a:t> </a:t>
            </a:r>
            <a:r>
              <a:rPr sz="2550" spc="-10" dirty="0">
                <a:solidFill>
                  <a:srgbClr val="911323"/>
                </a:solidFill>
                <a:latin typeface="Arial MT"/>
                <a:cs typeface="Arial MT"/>
              </a:rPr>
              <a:t>Matrix.</a:t>
            </a:r>
            <a:endParaRPr sz="2550">
              <a:latin typeface="Arial MT"/>
              <a:cs typeface="Arial MT"/>
            </a:endParaRPr>
          </a:p>
          <a:p>
            <a:pPr marL="21590" marR="5080" indent="-5715">
              <a:lnSpc>
                <a:spcPts val="2950"/>
              </a:lnSpc>
              <a:spcBef>
                <a:spcPts val="135"/>
              </a:spcBef>
              <a:tabLst>
                <a:tab pos="2437130" algn="l"/>
              </a:tabLst>
            </a:pPr>
            <a:r>
              <a:rPr sz="2550" dirty="0">
                <a:solidFill>
                  <a:srgbClr val="752D38"/>
                </a:solidFill>
                <a:latin typeface="Arial MT"/>
                <a:cs typeface="Arial MT"/>
              </a:rPr>
              <a:t>These</a:t>
            </a:r>
            <a:r>
              <a:rPr sz="2550" spc="45" dirty="0">
                <a:solidFill>
                  <a:srgbClr val="752D38"/>
                </a:solidFill>
                <a:latin typeface="Arial MT"/>
                <a:cs typeface="Arial MT"/>
              </a:rPr>
              <a:t> </a:t>
            </a:r>
            <a:r>
              <a:rPr sz="2550" dirty="0">
                <a:solidFill>
                  <a:srgbClr val="75111C"/>
                </a:solidFill>
                <a:latin typeface="Arial MT"/>
                <a:cs typeface="Arial MT"/>
              </a:rPr>
              <a:t>four</a:t>
            </a:r>
            <a:r>
              <a:rPr sz="2550" spc="140" dirty="0">
                <a:solidFill>
                  <a:srgbClr val="75111C"/>
                </a:solidFill>
                <a:latin typeface="Arial MT"/>
                <a:cs typeface="Arial MT"/>
              </a:rPr>
              <a:t> </a:t>
            </a:r>
            <a:r>
              <a:rPr sz="2550" dirty="0">
                <a:solidFill>
                  <a:srgbClr val="891A2A"/>
                </a:solidFill>
                <a:latin typeface="Arial MT"/>
                <a:cs typeface="Arial MT"/>
              </a:rPr>
              <a:t>variables</a:t>
            </a:r>
            <a:r>
              <a:rPr sz="2550" spc="25" dirty="0">
                <a:solidFill>
                  <a:srgbClr val="891A2A"/>
                </a:solidFill>
                <a:latin typeface="Arial MT"/>
                <a:cs typeface="Arial MT"/>
              </a:rPr>
              <a:t> </a:t>
            </a:r>
            <a:r>
              <a:rPr sz="2550" dirty="0">
                <a:solidFill>
                  <a:srgbClr val="70313B"/>
                </a:solidFill>
                <a:latin typeface="Arial MT"/>
                <a:cs typeface="Arial MT"/>
              </a:rPr>
              <a:t>interact</a:t>
            </a:r>
            <a:r>
              <a:rPr sz="2550" spc="155" dirty="0">
                <a:solidFill>
                  <a:srgbClr val="70313B"/>
                </a:solidFill>
                <a:latin typeface="Arial MT"/>
                <a:cs typeface="Arial MT"/>
              </a:rPr>
              <a:t> </a:t>
            </a:r>
            <a:r>
              <a:rPr sz="2550" dirty="0">
                <a:solidFill>
                  <a:srgbClr val="930C1A"/>
                </a:solidFill>
                <a:latin typeface="Arial MT"/>
                <a:cs typeface="Arial MT"/>
              </a:rPr>
              <a:t>to</a:t>
            </a:r>
            <a:r>
              <a:rPr sz="2550" spc="-25" dirty="0">
                <a:solidFill>
                  <a:srgbClr val="930C1A"/>
                </a:solidFill>
                <a:latin typeface="Arial MT"/>
                <a:cs typeface="Arial MT"/>
              </a:rPr>
              <a:t> </a:t>
            </a:r>
            <a:r>
              <a:rPr sz="2550" spc="-10" dirty="0">
                <a:solidFill>
                  <a:srgbClr val="721A23"/>
                </a:solidFill>
                <a:latin typeface="Arial MT"/>
                <a:cs typeface="Arial MT"/>
              </a:rPr>
              <a:t>control </a:t>
            </a:r>
            <a:r>
              <a:rPr sz="2550" spc="-10" dirty="0">
                <a:solidFill>
                  <a:srgbClr val="752B38"/>
                </a:solidFill>
                <a:latin typeface="Arial MT"/>
                <a:cs typeface="Arial MT"/>
              </a:rPr>
              <a:t>Scale</a:t>
            </a:r>
            <a:r>
              <a:rPr sz="2550" spc="-145" dirty="0">
                <a:solidFill>
                  <a:srgbClr val="752B38"/>
                </a:solidFill>
                <a:latin typeface="Arial MT"/>
                <a:cs typeface="Arial MT"/>
              </a:rPr>
              <a:t> </a:t>
            </a:r>
            <a:r>
              <a:rPr sz="2550" spc="-10" dirty="0">
                <a:solidFill>
                  <a:srgbClr val="641C28"/>
                </a:solidFill>
                <a:latin typeface="Arial MT"/>
                <a:cs typeface="Arial MT"/>
              </a:rPr>
              <a:t>(zooming)</a:t>
            </a:r>
            <a:r>
              <a:rPr sz="2550" dirty="0">
                <a:solidFill>
                  <a:srgbClr val="641C28"/>
                </a:solidFill>
                <a:latin typeface="Arial MT"/>
                <a:cs typeface="Arial MT"/>
              </a:rPr>
              <a:t>	</a:t>
            </a:r>
            <a:r>
              <a:rPr sz="2550" dirty="0">
                <a:solidFill>
                  <a:srgbClr val="7E1623"/>
                </a:solidFill>
                <a:latin typeface="Arial MT"/>
                <a:cs typeface="Arial MT"/>
              </a:rPr>
              <a:t>and</a:t>
            </a:r>
            <a:r>
              <a:rPr sz="2550" spc="-105" dirty="0">
                <a:solidFill>
                  <a:srgbClr val="7E1623"/>
                </a:solidFill>
                <a:latin typeface="Arial MT"/>
                <a:cs typeface="Arial MT"/>
              </a:rPr>
              <a:t> </a:t>
            </a:r>
            <a:r>
              <a:rPr sz="2550" spc="-35" dirty="0">
                <a:solidFill>
                  <a:srgbClr val="772631"/>
                </a:solidFill>
                <a:latin typeface="Arial MT"/>
                <a:cs typeface="Arial MT"/>
              </a:rPr>
              <a:t>Shear</a:t>
            </a:r>
            <a:r>
              <a:rPr sz="2550" spc="85" dirty="0">
                <a:solidFill>
                  <a:srgbClr val="772631"/>
                </a:solidFill>
                <a:latin typeface="Arial MT"/>
                <a:cs typeface="Arial MT"/>
              </a:rPr>
              <a:t> </a:t>
            </a:r>
            <a:r>
              <a:rPr sz="2550" spc="-10" dirty="0">
                <a:solidFill>
                  <a:srgbClr val="64212B"/>
                </a:solidFill>
                <a:latin typeface="Arial MT"/>
                <a:cs typeface="Arial MT"/>
              </a:rPr>
              <a:t>(slanting).</a:t>
            </a:r>
            <a:endParaRPr sz="2550">
              <a:latin typeface="Arial MT"/>
              <a:cs typeface="Arial MT"/>
            </a:endParaRPr>
          </a:p>
        </p:txBody>
      </p:sp>
      <p:sp>
        <p:nvSpPr>
          <p:cNvPr id="10" name="object 10"/>
          <p:cNvSpPr txBox="1"/>
          <p:nvPr/>
        </p:nvSpPr>
        <p:spPr>
          <a:xfrm>
            <a:off x="8715172" y="5631391"/>
            <a:ext cx="2625090" cy="824865"/>
          </a:xfrm>
          <a:prstGeom prst="rect">
            <a:avLst/>
          </a:prstGeom>
        </p:spPr>
        <p:txBody>
          <a:bodyPr vert="horz" wrap="square" lIns="0" tIns="13335" rIns="0" bIns="0" rtlCol="0">
            <a:spAutoFit/>
          </a:bodyPr>
          <a:lstStyle/>
          <a:p>
            <a:pPr marL="13970">
              <a:lnSpc>
                <a:spcPts val="3020"/>
              </a:lnSpc>
              <a:spcBef>
                <a:spcPts val="105"/>
              </a:spcBef>
            </a:pPr>
            <a:r>
              <a:rPr sz="2700" spc="-80" dirty="0">
                <a:solidFill>
                  <a:srgbClr val="384682"/>
                </a:solidFill>
                <a:latin typeface="Arial MT"/>
                <a:cs typeface="Arial MT"/>
              </a:rPr>
              <a:t>Translation</a:t>
            </a:r>
            <a:r>
              <a:rPr sz="2700" spc="-65" dirty="0">
                <a:solidFill>
                  <a:srgbClr val="384682"/>
                </a:solidFill>
                <a:latin typeface="Arial MT"/>
                <a:cs typeface="Arial MT"/>
              </a:rPr>
              <a:t> </a:t>
            </a:r>
            <a:r>
              <a:rPr sz="2700" spc="-80" dirty="0">
                <a:solidFill>
                  <a:srgbClr val="0F2172"/>
                </a:solidFill>
                <a:latin typeface="Arial MT"/>
                <a:cs typeface="Arial MT"/>
              </a:rPr>
              <a:t>Vector</a:t>
            </a:r>
            <a:endParaRPr sz="2700">
              <a:latin typeface="Arial MT"/>
              <a:cs typeface="Arial MT"/>
            </a:endParaRPr>
          </a:p>
          <a:p>
            <a:pPr marL="12700">
              <a:lnSpc>
                <a:spcPts val="3260"/>
              </a:lnSpc>
            </a:pPr>
            <a:r>
              <a:rPr sz="2900" spc="-85" dirty="0">
                <a:solidFill>
                  <a:srgbClr val="001154"/>
                </a:solidFill>
                <a:latin typeface="Arial MT"/>
                <a:cs typeface="Arial MT"/>
              </a:rPr>
              <a:t>(Position).</a:t>
            </a:r>
            <a:endParaRPr sz="2900">
              <a:latin typeface="Arial MT"/>
              <a:cs typeface="Arial MT"/>
            </a:endParaRPr>
          </a:p>
        </p:txBody>
      </p:sp>
      <p:sp>
        <p:nvSpPr>
          <p:cNvPr id="11" name="object 11"/>
          <p:cNvSpPr txBox="1"/>
          <p:nvPr/>
        </p:nvSpPr>
        <p:spPr>
          <a:xfrm>
            <a:off x="1048995" y="7441494"/>
            <a:ext cx="10466070" cy="1418590"/>
          </a:xfrm>
          <a:prstGeom prst="rect">
            <a:avLst/>
          </a:prstGeom>
        </p:spPr>
        <p:txBody>
          <a:bodyPr vert="horz" wrap="square" lIns="0" tIns="14604" rIns="0" bIns="0" rtlCol="0">
            <a:spAutoFit/>
          </a:bodyPr>
          <a:lstStyle/>
          <a:p>
            <a:pPr marL="17780" marR="5080" indent="-5715">
              <a:lnSpc>
                <a:spcPct val="99700"/>
              </a:lnSpc>
              <a:spcBef>
                <a:spcPts val="114"/>
              </a:spcBef>
            </a:pPr>
            <a:r>
              <a:rPr sz="3050" spc="-75" dirty="0">
                <a:latin typeface="Arial MT"/>
                <a:cs typeface="Arial MT"/>
              </a:rPr>
              <a:t>Unlike</a:t>
            </a:r>
            <a:r>
              <a:rPr sz="3050" spc="-140" dirty="0">
                <a:latin typeface="Arial MT"/>
                <a:cs typeface="Arial MT"/>
              </a:rPr>
              <a:t> </a:t>
            </a:r>
            <a:r>
              <a:rPr sz="3050" spc="-70" dirty="0">
                <a:latin typeface="Arial MT"/>
                <a:cs typeface="Arial MT"/>
              </a:rPr>
              <a:t>Orthogonal</a:t>
            </a:r>
            <a:r>
              <a:rPr sz="3050" spc="-140" dirty="0">
                <a:latin typeface="Arial MT"/>
                <a:cs typeface="Arial MT"/>
              </a:rPr>
              <a:t> </a:t>
            </a:r>
            <a:r>
              <a:rPr sz="3050" spc="-25" dirty="0">
                <a:latin typeface="Arial MT"/>
                <a:cs typeface="Arial MT"/>
              </a:rPr>
              <a:t>rotation,</a:t>
            </a:r>
            <a:r>
              <a:rPr sz="3050" spc="-185" dirty="0">
                <a:latin typeface="Arial MT"/>
                <a:cs typeface="Arial MT"/>
              </a:rPr>
              <a:t> </a:t>
            </a:r>
            <a:r>
              <a:rPr sz="3050" dirty="0">
                <a:latin typeface="Arial MT"/>
                <a:cs typeface="Arial MT"/>
              </a:rPr>
              <a:t>the</a:t>
            </a:r>
            <a:r>
              <a:rPr sz="3050" spc="-130" dirty="0">
                <a:latin typeface="Arial MT"/>
                <a:cs typeface="Arial MT"/>
              </a:rPr>
              <a:t> </a:t>
            </a:r>
            <a:r>
              <a:rPr sz="3050" spc="-80" dirty="0">
                <a:latin typeface="Arial MT"/>
                <a:cs typeface="Arial MT"/>
              </a:rPr>
              <a:t>variables</a:t>
            </a:r>
            <a:r>
              <a:rPr sz="3050" spc="30" dirty="0">
                <a:latin typeface="Arial MT"/>
                <a:cs typeface="Arial MT"/>
              </a:rPr>
              <a:t> </a:t>
            </a:r>
            <a:r>
              <a:rPr sz="3050" spc="-85" dirty="0">
                <a:latin typeface="Arial MT"/>
                <a:cs typeface="Arial MT"/>
              </a:rPr>
              <a:t>a,</a:t>
            </a:r>
            <a:r>
              <a:rPr sz="3050" spc="-265" dirty="0">
                <a:latin typeface="Arial MT"/>
                <a:cs typeface="Arial MT"/>
              </a:rPr>
              <a:t> </a:t>
            </a:r>
            <a:r>
              <a:rPr sz="3050" spc="-100" dirty="0">
                <a:latin typeface="Arial MT"/>
                <a:cs typeface="Arial MT"/>
              </a:rPr>
              <a:t>b,</a:t>
            </a:r>
            <a:r>
              <a:rPr sz="3050" spc="-160" dirty="0">
                <a:latin typeface="Arial MT"/>
                <a:cs typeface="Arial MT"/>
              </a:rPr>
              <a:t> </a:t>
            </a:r>
            <a:r>
              <a:rPr sz="3050" spc="-80" dirty="0">
                <a:latin typeface="Arial MT"/>
                <a:cs typeface="Arial MT"/>
              </a:rPr>
              <a:t>c,</a:t>
            </a:r>
            <a:r>
              <a:rPr sz="3050" spc="-165" dirty="0">
                <a:latin typeface="Arial MT"/>
                <a:cs typeface="Arial MT"/>
              </a:rPr>
              <a:t> </a:t>
            </a:r>
            <a:r>
              <a:rPr sz="3050" dirty="0">
                <a:latin typeface="Arial MT"/>
                <a:cs typeface="Arial MT"/>
              </a:rPr>
              <a:t>d</a:t>
            </a:r>
            <a:r>
              <a:rPr sz="3050" spc="-210" dirty="0">
                <a:latin typeface="Arial MT"/>
                <a:cs typeface="Arial MT"/>
              </a:rPr>
              <a:t> </a:t>
            </a:r>
            <a:r>
              <a:rPr sz="3050" spc="-85" dirty="0">
                <a:latin typeface="Arial MT"/>
                <a:cs typeface="Arial MT"/>
              </a:rPr>
              <a:t>are</a:t>
            </a:r>
            <a:r>
              <a:rPr sz="3050" spc="-130" dirty="0">
                <a:latin typeface="Arial MT"/>
                <a:cs typeface="Arial MT"/>
              </a:rPr>
              <a:t> </a:t>
            </a:r>
            <a:r>
              <a:rPr sz="3050" dirty="0">
                <a:latin typeface="Arial MT"/>
                <a:cs typeface="Arial MT"/>
              </a:rPr>
              <a:t>not</a:t>
            </a:r>
            <a:r>
              <a:rPr sz="3050" spc="-60" dirty="0">
                <a:latin typeface="Arial MT"/>
                <a:cs typeface="Arial MT"/>
              </a:rPr>
              <a:t> </a:t>
            </a:r>
            <a:r>
              <a:rPr sz="3050" spc="-40" dirty="0">
                <a:latin typeface="Arial MT"/>
                <a:cs typeface="Arial MT"/>
              </a:rPr>
              <a:t>bound </a:t>
            </a:r>
            <a:r>
              <a:rPr sz="3050" dirty="0">
                <a:latin typeface="Arial MT"/>
                <a:cs typeface="Arial MT"/>
              </a:rPr>
              <a:t>by</a:t>
            </a:r>
            <a:r>
              <a:rPr sz="3050" spc="-215" dirty="0">
                <a:latin typeface="Arial MT"/>
                <a:cs typeface="Arial MT"/>
              </a:rPr>
              <a:t> </a:t>
            </a:r>
            <a:r>
              <a:rPr sz="3050" spc="-90" dirty="0">
                <a:latin typeface="Arial MT"/>
                <a:cs typeface="Arial MT"/>
              </a:rPr>
              <a:t>sine</a:t>
            </a:r>
            <a:r>
              <a:rPr sz="3050" spc="-120" dirty="0">
                <a:latin typeface="Arial MT"/>
                <a:cs typeface="Arial MT"/>
              </a:rPr>
              <a:t> </a:t>
            </a:r>
            <a:r>
              <a:rPr sz="3050" spc="-75" dirty="0">
                <a:latin typeface="Arial MT"/>
                <a:cs typeface="Arial MT"/>
              </a:rPr>
              <a:t>or</a:t>
            </a:r>
            <a:r>
              <a:rPr sz="3050" spc="-140" dirty="0">
                <a:latin typeface="Arial MT"/>
                <a:cs typeface="Arial MT"/>
              </a:rPr>
              <a:t> </a:t>
            </a:r>
            <a:r>
              <a:rPr sz="3050" spc="-65" dirty="0">
                <a:latin typeface="Arial MT"/>
                <a:cs typeface="Arial MT"/>
              </a:rPr>
              <a:t>cosine.</a:t>
            </a:r>
            <a:r>
              <a:rPr sz="3050" spc="-145" dirty="0">
                <a:latin typeface="Arial MT"/>
                <a:cs typeface="Arial MT"/>
              </a:rPr>
              <a:t> </a:t>
            </a:r>
            <a:r>
              <a:rPr sz="3050" spc="-95" dirty="0">
                <a:latin typeface="Arial MT"/>
                <a:cs typeface="Arial MT"/>
              </a:rPr>
              <a:t>They</a:t>
            </a:r>
            <a:r>
              <a:rPr sz="3050" spc="-70" dirty="0">
                <a:latin typeface="Arial MT"/>
                <a:cs typeface="Arial MT"/>
              </a:rPr>
              <a:t> </a:t>
            </a:r>
            <a:r>
              <a:rPr sz="3050" spc="-35" dirty="0">
                <a:latin typeface="Arial MT"/>
                <a:cs typeface="Arial MT"/>
              </a:rPr>
              <a:t>can</a:t>
            </a:r>
            <a:r>
              <a:rPr sz="3050" spc="-145" dirty="0">
                <a:latin typeface="Arial MT"/>
                <a:cs typeface="Arial MT"/>
              </a:rPr>
              <a:t> </a:t>
            </a:r>
            <a:r>
              <a:rPr sz="3050" spc="-90" dirty="0">
                <a:latin typeface="Arial MT"/>
                <a:cs typeface="Arial MT"/>
              </a:rPr>
              <a:t>be</a:t>
            </a:r>
            <a:r>
              <a:rPr sz="3050" spc="-125" dirty="0">
                <a:latin typeface="Arial MT"/>
                <a:cs typeface="Arial MT"/>
              </a:rPr>
              <a:t> </a:t>
            </a:r>
            <a:r>
              <a:rPr sz="3050" spc="-50" dirty="0">
                <a:latin typeface="Arial MT"/>
                <a:cs typeface="Arial MT"/>
              </a:rPr>
              <a:t>any</a:t>
            </a:r>
            <a:r>
              <a:rPr sz="3050" spc="-15" dirty="0">
                <a:latin typeface="Arial MT"/>
                <a:cs typeface="Arial MT"/>
              </a:rPr>
              <a:t> </a:t>
            </a:r>
            <a:r>
              <a:rPr sz="3050" spc="-120" dirty="0">
                <a:latin typeface="Arial MT"/>
                <a:cs typeface="Arial MT"/>
              </a:rPr>
              <a:t>value,</a:t>
            </a:r>
            <a:r>
              <a:rPr sz="3050" spc="-95" dirty="0">
                <a:latin typeface="Arial MT"/>
                <a:cs typeface="Arial MT"/>
              </a:rPr>
              <a:t> </a:t>
            </a:r>
            <a:r>
              <a:rPr sz="3050" spc="-60" dirty="0">
                <a:latin typeface="Arial MT"/>
                <a:cs typeface="Arial MT"/>
              </a:rPr>
              <a:t>allowing</a:t>
            </a:r>
            <a:r>
              <a:rPr sz="3050" spc="-80" dirty="0">
                <a:latin typeface="Arial MT"/>
                <a:cs typeface="Arial MT"/>
              </a:rPr>
              <a:t> </a:t>
            </a:r>
            <a:r>
              <a:rPr sz="3050" dirty="0">
                <a:latin typeface="Arial MT"/>
                <a:cs typeface="Arial MT"/>
              </a:rPr>
              <a:t>the</a:t>
            </a:r>
            <a:r>
              <a:rPr sz="3050" spc="-185" dirty="0">
                <a:latin typeface="Arial MT"/>
                <a:cs typeface="Arial MT"/>
              </a:rPr>
              <a:t> </a:t>
            </a:r>
            <a:r>
              <a:rPr sz="3050" spc="-10" dirty="0">
                <a:latin typeface="Arial MT"/>
                <a:cs typeface="Arial MT"/>
              </a:rPr>
              <a:t>grid</a:t>
            </a:r>
            <a:r>
              <a:rPr sz="3050" spc="-200" dirty="0">
                <a:latin typeface="Arial MT"/>
                <a:cs typeface="Arial MT"/>
              </a:rPr>
              <a:t> </a:t>
            </a:r>
            <a:r>
              <a:rPr sz="3050" spc="-25" dirty="0">
                <a:latin typeface="Arial MT"/>
                <a:cs typeface="Arial MT"/>
              </a:rPr>
              <a:t>to </a:t>
            </a:r>
            <a:r>
              <a:rPr sz="3050" spc="-10" dirty="0">
                <a:latin typeface="Arial MT"/>
                <a:cs typeface="Arial MT"/>
              </a:rPr>
              <a:t>stretch</a:t>
            </a:r>
            <a:r>
              <a:rPr sz="3050" spc="-185" dirty="0">
                <a:latin typeface="Arial MT"/>
                <a:cs typeface="Arial MT"/>
              </a:rPr>
              <a:t> </a:t>
            </a:r>
            <a:r>
              <a:rPr sz="3050" spc="-95" dirty="0">
                <a:latin typeface="Arial MT"/>
                <a:cs typeface="Arial MT"/>
              </a:rPr>
              <a:t>and</a:t>
            </a:r>
            <a:r>
              <a:rPr sz="3050" spc="-120" dirty="0">
                <a:latin typeface="Arial MT"/>
                <a:cs typeface="Arial MT"/>
              </a:rPr>
              <a:t> </a:t>
            </a:r>
            <a:r>
              <a:rPr sz="3050" spc="-10" dirty="0">
                <a:latin typeface="Arial MT"/>
                <a:cs typeface="Arial MT"/>
              </a:rPr>
              <a:t>skew.</a:t>
            </a:r>
            <a:endParaRPr sz="3050">
              <a:latin typeface="Arial MT"/>
              <a:cs typeface="Arial MT"/>
            </a:endParaRPr>
          </a:p>
        </p:txBody>
      </p:sp>
      <p:sp>
        <p:nvSpPr>
          <p:cNvPr id="12" name="object 12"/>
          <p:cNvSpPr txBox="1"/>
          <p:nvPr/>
        </p:nvSpPr>
        <p:spPr>
          <a:xfrm>
            <a:off x="11837020" y="3126316"/>
            <a:ext cx="4330700" cy="533400"/>
          </a:xfrm>
          <a:prstGeom prst="rect">
            <a:avLst/>
          </a:prstGeom>
        </p:spPr>
        <p:txBody>
          <a:bodyPr vert="horz" wrap="square" lIns="0" tIns="16510" rIns="0" bIns="0" rtlCol="0">
            <a:spAutoFit/>
          </a:bodyPr>
          <a:lstStyle/>
          <a:p>
            <a:pPr marL="12700">
              <a:lnSpc>
                <a:spcPct val="100000"/>
              </a:lnSpc>
              <a:spcBef>
                <a:spcPts val="130"/>
              </a:spcBef>
            </a:pPr>
            <a:r>
              <a:rPr sz="3300" dirty="0">
                <a:solidFill>
                  <a:srgbClr val="1A1A1A"/>
                </a:solidFill>
                <a:latin typeface="Arial MT"/>
                <a:cs typeface="Arial MT"/>
              </a:rPr>
              <a:t>Application:</a:t>
            </a:r>
            <a:r>
              <a:rPr sz="3300" spc="-50" dirty="0">
                <a:solidFill>
                  <a:srgbClr val="1A1A1A"/>
                </a:solidFill>
                <a:latin typeface="Arial MT"/>
                <a:cs typeface="Arial MT"/>
              </a:rPr>
              <a:t> </a:t>
            </a:r>
            <a:r>
              <a:rPr sz="3300" spc="-10" dirty="0">
                <a:solidFill>
                  <a:srgbClr val="161616"/>
                </a:solidFill>
                <a:latin typeface="Arial MT"/>
                <a:cs typeface="Arial MT"/>
              </a:rPr>
              <a:t>Calibration</a:t>
            </a:r>
            <a:endParaRPr sz="3300">
              <a:latin typeface="Arial MT"/>
              <a:cs typeface="Arial M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6421100" y="254000"/>
            <a:ext cx="533400" cy="533400"/>
          </a:xfrm>
          <a:prstGeom prst="rect">
            <a:avLst/>
          </a:prstGeom>
        </p:spPr>
      </p:pic>
      <p:sp>
        <p:nvSpPr>
          <p:cNvPr id="4" name="object 4"/>
          <p:cNvSpPr txBox="1">
            <a:spLocks noGrp="1"/>
          </p:cNvSpPr>
          <p:nvPr>
            <p:ph type="title"/>
          </p:nvPr>
        </p:nvSpPr>
        <p:spPr>
          <a:xfrm>
            <a:off x="840330" y="388055"/>
            <a:ext cx="12275820" cy="1083945"/>
          </a:xfrm>
          <a:prstGeom prst="rect">
            <a:avLst/>
          </a:prstGeom>
        </p:spPr>
        <p:txBody>
          <a:bodyPr vert="horz" wrap="square" lIns="0" tIns="12065" rIns="0" bIns="0" rtlCol="0">
            <a:spAutoFit/>
          </a:bodyPr>
          <a:lstStyle/>
          <a:p>
            <a:pPr marL="12700">
              <a:lnSpc>
                <a:spcPct val="100000"/>
              </a:lnSpc>
              <a:spcBef>
                <a:spcPts val="95"/>
              </a:spcBef>
            </a:pPr>
            <a:r>
              <a:rPr sz="6950" spc="80" dirty="0"/>
              <a:t>Level</a:t>
            </a:r>
            <a:r>
              <a:rPr sz="6950" spc="-365" dirty="0"/>
              <a:t> </a:t>
            </a:r>
            <a:r>
              <a:rPr sz="6950" spc="155" dirty="0"/>
              <a:t>4:</a:t>
            </a:r>
            <a:r>
              <a:rPr sz="6950" spc="-645" dirty="0"/>
              <a:t> </a:t>
            </a:r>
            <a:r>
              <a:rPr sz="6950" dirty="0"/>
              <a:t>Projective</a:t>
            </a:r>
            <a:r>
              <a:rPr sz="6950" spc="35" dirty="0"/>
              <a:t> </a:t>
            </a:r>
            <a:r>
              <a:rPr sz="6950" spc="-10" dirty="0"/>
              <a:t>Transformation</a:t>
            </a:r>
            <a:endParaRPr sz="6950"/>
          </a:p>
        </p:txBody>
      </p:sp>
      <p:sp>
        <p:nvSpPr>
          <p:cNvPr id="5" name="object 5"/>
          <p:cNvSpPr txBox="1"/>
          <p:nvPr/>
        </p:nvSpPr>
        <p:spPr>
          <a:xfrm>
            <a:off x="7867605" y="3665008"/>
            <a:ext cx="1717039" cy="374650"/>
          </a:xfrm>
          <a:prstGeom prst="rect">
            <a:avLst/>
          </a:prstGeom>
        </p:spPr>
        <p:txBody>
          <a:bodyPr vert="horz" wrap="square" lIns="0" tIns="11430" rIns="0" bIns="0" rtlCol="0">
            <a:spAutoFit/>
          </a:bodyPr>
          <a:lstStyle/>
          <a:p>
            <a:pPr marL="12700">
              <a:lnSpc>
                <a:spcPct val="100000"/>
              </a:lnSpc>
              <a:spcBef>
                <a:spcPts val="90"/>
              </a:spcBef>
            </a:pPr>
            <a:r>
              <a:rPr sz="2300" spc="-25" dirty="0">
                <a:latin typeface="Consolas"/>
                <a:cs typeface="Consolas"/>
              </a:rPr>
              <a:t>Width:</a:t>
            </a:r>
            <a:r>
              <a:rPr sz="2300" spc="-285" dirty="0">
                <a:latin typeface="Consolas"/>
                <a:cs typeface="Consolas"/>
              </a:rPr>
              <a:t> </a:t>
            </a:r>
            <a:r>
              <a:rPr sz="2300" spc="-30" dirty="0">
                <a:latin typeface="Consolas"/>
                <a:cs typeface="Consolas"/>
              </a:rPr>
              <a:t>20px</a:t>
            </a:r>
            <a:endParaRPr sz="2300">
              <a:latin typeface="Consolas"/>
              <a:cs typeface="Consolas"/>
            </a:endParaRPr>
          </a:p>
        </p:txBody>
      </p:sp>
      <p:pic>
        <p:nvPicPr>
          <p:cNvPr id="10" name="Picture 9">
            <a:extLst>
              <a:ext uri="{FF2B5EF4-FFF2-40B4-BE49-F238E27FC236}">
                <a16:creationId xmlns:a16="http://schemas.microsoft.com/office/drawing/2014/main" id="{2CDF5180-6C2A-B17F-E9FD-943E2072032F}"/>
              </a:ext>
            </a:extLst>
          </p:cNvPr>
          <p:cNvPicPr>
            <a:picLocks noChangeAspect="1"/>
          </p:cNvPicPr>
          <p:nvPr/>
        </p:nvPicPr>
        <p:blipFill>
          <a:blip r:embed="rId3"/>
          <a:stretch>
            <a:fillRect/>
          </a:stretch>
        </p:blipFill>
        <p:spPr>
          <a:xfrm>
            <a:off x="1498600" y="2266585"/>
            <a:ext cx="14020800" cy="55058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198100" y="3136900"/>
            <a:ext cx="6337300" cy="5600700"/>
          </a:xfrm>
          <a:prstGeom prst="rect">
            <a:avLst/>
          </a:prstGeom>
        </p:spPr>
      </p:pic>
      <p:sp>
        <p:nvSpPr>
          <p:cNvPr id="3" name="object 3"/>
          <p:cNvSpPr txBox="1">
            <a:spLocks noGrp="1"/>
          </p:cNvSpPr>
          <p:nvPr>
            <p:ph type="title"/>
          </p:nvPr>
        </p:nvSpPr>
        <p:spPr>
          <a:xfrm>
            <a:off x="651765" y="439561"/>
            <a:ext cx="8248015" cy="1799589"/>
          </a:xfrm>
          <a:prstGeom prst="rect">
            <a:avLst/>
          </a:prstGeom>
        </p:spPr>
        <p:txBody>
          <a:bodyPr vert="horz" wrap="square" lIns="0" tIns="183515" rIns="0" bIns="0" rtlCol="0">
            <a:spAutoFit/>
          </a:bodyPr>
          <a:lstStyle/>
          <a:p>
            <a:pPr marL="22860" marR="5080" indent="-10795">
              <a:lnSpc>
                <a:spcPts val="6300"/>
              </a:lnSpc>
              <a:spcBef>
                <a:spcPts val="1445"/>
              </a:spcBef>
            </a:pPr>
            <a:r>
              <a:rPr sz="6350" spc="-215" dirty="0">
                <a:solidFill>
                  <a:srgbClr val="212121"/>
                </a:solidFill>
              </a:rPr>
              <a:t>Level</a:t>
            </a:r>
            <a:r>
              <a:rPr sz="6350" spc="-175" dirty="0">
                <a:solidFill>
                  <a:srgbClr val="212121"/>
                </a:solidFill>
              </a:rPr>
              <a:t> </a:t>
            </a:r>
            <a:r>
              <a:rPr sz="6350" spc="-10" dirty="0">
                <a:solidFill>
                  <a:srgbClr val="232323"/>
                </a:solidFill>
              </a:rPr>
              <a:t>4:</a:t>
            </a:r>
            <a:r>
              <a:rPr sz="6350" spc="-855" dirty="0">
                <a:solidFill>
                  <a:srgbClr val="232323"/>
                </a:solidFill>
              </a:rPr>
              <a:t> </a:t>
            </a:r>
            <a:r>
              <a:rPr sz="6350" spc="-300" dirty="0">
                <a:solidFill>
                  <a:srgbClr val="262626"/>
                </a:solidFill>
              </a:rPr>
              <a:t>The</a:t>
            </a:r>
            <a:r>
              <a:rPr sz="6350" spc="-530" dirty="0">
                <a:solidFill>
                  <a:srgbClr val="262626"/>
                </a:solidFill>
              </a:rPr>
              <a:t> </a:t>
            </a:r>
            <a:r>
              <a:rPr sz="6350" spc="-160" dirty="0">
                <a:solidFill>
                  <a:srgbClr val="212121"/>
                </a:solidFill>
              </a:rPr>
              <a:t>Perspective </a:t>
            </a:r>
            <a:r>
              <a:rPr sz="6350" spc="-35" dirty="0">
                <a:solidFill>
                  <a:srgbClr val="242424"/>
                </a:solidFill>
              </a:rPr>
              <a:t>Shift</a:t>
            </a:r>
            <a:r>
              <a:rPr sz="6350" spc="-395" dirty="0">
                <a:solidFill>
                  <a:srgbClr val="242424"/>
                </a:solidFill>
              </a:rPr>
              <a:t> </a:t>
            </a:r>
            <a:r>
              <a:rPr sz="6350" spc="-75" dirty="0">
                <a:solidFill>
                  <a:srgbClr val="212121"/>
                </a:solidFill>
              </a:rPr>
              <a:t>(Projective)</a:t>
            </a:r>
            <a:endParaRPr sz="6350"/>
          </a:p>
        </p:txBody>
      </p:sp>
      <p:sp>
        <p:nvSpPr>
          <p:cNvPr id="4" name="object 4"/>
          <p:cNvSpPr txBox="1"/>
          <p:nvPr/>
        </p:nvSpPr>
        <p:spPr>
          <a:xfrm>
            <a:off x="672918" y="2621844"/>
            <a:ext cx="7652384" cy="1380490"/>
          </a:xfrm>
          <a:prstGeom prst="rect">
            <a:avLst/>
          </a:prstGeom>
        </p:spPr>
        <p:txBody>
          <a:bodyPr vert="horz" wrap="square" lIns="0" tIns="33655" rIns="0" bIns="0" rtlCol="0">
            <a:spAutoFit/>
          </a:bodyPr>
          <a:lstStyle/>
          <a:p>
            <a:pPr marL="12700" marR="5080" indent="3175">
              <a:lnSpc>
                <a:spcPct val="95600"/>
              </a:lnSpc>
              <a:spcBef>
                <a:spcPts val="265"/>
              </a:spcBef>
            </a:pPr>
            <a:r>
              <a:rPr sz="3050" spc="-30" dirty="0">
                <a:solidFill>
                  <a:srgbClr val="4F0A0C"/>
                </a:solidFill>
                <a:latin typeface="Arial MT"/>
                <a:cs typeface="Arial MT"/>
              </a:rPr>
              <a:t>The</a:t>
            </a:r>
            <a:r>
              <a:rPr sz="3050" spc="-75" dirty="0">
                <a:solidFill>
                  <a:srgbClr val="4F0A0C"/>
                </a:solidFill>
                <a:latin typeface="Arial MT"/>
                <a:cs typeface="Arial MT"/>
              </a:rPr>
              <a:t> </a:t>
            </a:r>
            <a:r>
              <a:rPr sz="3050" dirty="0">
                <a:solidFill>
                  <a:srgbClr val="560C0C"/>
                </a:solidFill>
                <a:latin typeface="Arial MT"/>
                <a:cs typeface="Arial MT"/>
              </a:rPr>
              <a:t>most</a:t>
            </a:r>
            <a:r>
              <a:rPr sz="3050" spc="130" dirty="0">
                <a:solidFill>
                  <a:srgbClr val="560C0C"/>
                </a:solidFill>
                <a:latin typeface="Arial MT"/>
                <a:cs typeface="Arial MT"/>
              </a:rPr>
              <a:t> </a:t>
            </a:r>
            <a:r>
              <a:rPr sz="3050" dirty="0">
                <a:solidFill>
                  <a:srgbClr val="460A0F"/>
                </a:solidFill>
                <a:latin typeface="Arial MT"/>
                <a:cs typeface="Arial MT"/>
              </a:rPr>
              <a:t>powerful</a:t>
            </a:r>
            <a:r>
              <a:rPr sz="3050" spc="-10" dirty="0">
                <a:solidFill>
                  <a:srgbClr val="460A0F"/>
                </a:solidFill>
                <a:latin typeface="Arial MT"/>
                <a:cs typeface="Arial MT"/>
              </a:rPr>
              <a:t> </a:t>
            </a:r>
            <a:r>
              <a:rPr sz="3050" dirty="0">
                <a:solidFill>
                  <a:srgbClr val="56181A"/>
                </a:solidFill>
                <a:latin typeface="Arial MT"/>
                <a:cs typeface="Arial MT"/>
              </a:rPr>
              <a:t>transformation.</a:t>
            </a:r>
            <a:r>
              <a:rPr sz="3050" spc="-330" dirty="0">
                <a:solidFill>
                  <a:srgbClr val="56181A"/>
                </a:solidFill>
                <a:latin typeface="Arial MT"/>
                <a:cs typeface="Arial MT"/>
              </a:rPr>
              <a:t> </a:t>
            </a:r>
            <a:r>
              <a:rPr sz="3050" dirty="0">
                <a:solidFill>
                  <a:srgbClr val="54080A"/>
                </a:solidFill>
                <a:latin typeface="Arial MT"/>
                <a:cs typeface="Arial MT"/>
              </a:rPr>
              <a:t>It</a:t>
            </a:r>
            <a:r>
              <a:rPr sz="3050" spc="-25" dirty="0">
                <a:solidFill>
                  <a:srgbClr val="54080A"/>
                </a:solidFill>
                <a:latin typeface="Arial MT"/>
                <a:cs typeface="Arial MT"/>
              </a:rPr>
              <a:t> </a:t>
            </a:r>
            <a:r>
              <a:rPr sz="3050" spc="-10" dirty="0">
                <a:solidFill>
                  <a:srgbClr val="4F0F13"/>
                </a:solidFill>
                <a:latin typeface="Arial MT"/>
                <a:cs typeface="Arial MT"/>
              </a:rPr>
              <a:t>models </a:t>
            </a:r>
            <a:r>
              <a:rPr sz="3050" dirty="0">
                <a:solidFill>
                  <a:srgbClr val="4F1316"/>
                </a:solidFill>
                <a:latin typeface="Arial MT"/>
                <a:cs typeface="Arial MT"/>
              </a:rPr>
              <a:t>how</a:t>
            </a:r>
            <a:r>
              <a:rPr sz="3050" spc="-185" dirty="0">
                <a:solidFill>
                  <a:srgbClr val="4F1316"/>
                </a:solidFill>
                <a:latin typeface="Arial MT"/>
                <a:cs typeface="Arial MT"/>
              </a:rPr>
              <a:t> </a:t>
            </a:r>
            <a:r>
              <a:rPr sz="3050" spc="-30" dirty="0">
                <a:solidFill>
                  <a:srgbClr val="540E0E"/>
                </a:solidFill>
                <a:latin typeface="Arial MT"/>
                <a:cs typeface="Arial MT"/>
              </a:rPr>
              <a:t>eyes</a:t>
            </a:r>
            <a:r>
              <a:rPr sz="3050" spc="-130" dirty="0">
                <a:solidFill>
                  <a:srgbClr val="540E0E"/>
                </a:solidFill>
                <a:latin typeface="Arial MT"/>
                <a:cs typeface="Arial MT"/>
              </a:rPr>
              <a:t> </a:t>
            </a:r>
            <a:r>
              <a:rPr sz="3050" spc="-10" dirty="0">
                <a:solidFill>
                  <a:srgbClr val="4D0E0F"/>
                </a:solidFill>
                <a:latin typeface="Arial MT"/>
                <a:cs typeface="Arial MT"/>
              </a:rPr>
              <a:t>and</a:t>
            </a:r>
            <a:r>
              <a:rPr sz="3050" spc="-204" dirty="0">
                <a:solidFill>
                  <a:srgbClr val="4D0E0F"/>
                </a:solidFill>
                <a:latin typeface="Arial MT"/>
                <a:cs typeface="Arial MT"/>
              </a:rPr>
              <a:t> </a:t>
            </a:r>
            <a:r>
              <a:rPr sz="3050" spc="-30" dirty="0">
                <a:solidFill>
                  <a:srgbClr val="561113"/>
                </a:solidFill>
                <a:latin typeface="Arial MT"/>
                <a:cs typeface="Arial MT"/>
              </a:rPr>
              <a:t>cameras</a:t>
            </a:r>
            <a:r>
              <a:rPr sz="3050" spc="-114" dirty="0">
                <a:solidFill>
                  <a:srgbClr val="561113"/>
                </a:solidFill>
                <a:latin typeface="Arial MT"/>
                <a:cs typeface="Arial MT"/>
              </a:rPr>
              <a:t> </a:t>
            </a:r>
            <a:r>
              <a:rPr sz="3050" dirty="0">
                <a:solidFill>
                  <a:srgbClr val="560C0E"/>
                </a:solidFill>
                <a:latin typeface="Arial MT"/>
                <a:cs typeface="Arial MT"/>
              </a:rPr>
              <a:t>actually</a:t>
            </a:r>
            <a:r>
              <a:rPr sz="3050" spc="35" dirty="0">
                <a:solidFill>
                  <a:srgbClr val="560C0E"/>
                </a:solidFill>
                <a:latin typeface="Arial MT"/>
                <a:cs typeface="Arial MT"/>
              </a:rPr>
              <a:t> </a:t>
            </a:r>
            <a:r>
              <a:rPr sz="3050" spc="-10" dirty="0">
                <a:solidFill>
                  <a:srgbClr val="590E0F"/>
                </a:solidFill>
                <a:latin typeface="Arial MT"/>
                <a:cs typeface="Arial MT"/>
              </a:rPr>
              <a:t>work:</a:t>
            </a:r>
            <a:r>
              <a:rPr sz="3050" spc="-204" dirty="0">
                <a:solidFill>
                  <a:srgbClr val="590E0F"/>
                </a:solidFill>
                <a:latin typeface="Arial MT"/>
                <a:cs typeface="Arial MT"/>
              </a:rPr>
              <a:t> </a:t>
            </a:r>
            <a:r>
              <a:rPr sz="3050" spc="-30" dirty="0">
                <a:solidFill>
                  <a:srgbClr val="5D1113"/>
                </a:solidFill>
                <a:latin typeface="Arial MT"/>
                <a:cs typeface="Arial MT"/>
              </a:rPr>
              <a:t>parallel </a:t>
            </a:r>
            <a:r>
              <a:rPr sz="3050" spc="-20" dirty="0">
                <a:solidFill>
                  <a:srgbClr val="541315"/>
                </a:solidFill>
                <a:latin typeface="Arial MT"/>
                <a:cs typeface="Arial MT"/>
              </a:rPr>
              <a:t>lines</a:t>
            </a:r>
            <a:r>
              <a:rPr sz="3050" spc="-160" dirty="0">
                <a:solidFill>
                  <a:srgbClr val="541315"/>
                </a:solidFill>
                <a:latin typeface="Arial MT"/>
                <a:cs typeface="Arial MT"/>
              </a:rPr>
              <a:t> </a:t>
            </a:r>
            <a:r>
              <a:rPr sz="3050" spc="-10" dirty="0">
                <a:solidFill>
                  <a:srgbClr val="4B0A0C"/>
                </a:solidFill>
                <a:latin typeface="Arial MT"/>
                <a:cs typeface="Arial MT"/>
              </a:rPr>
              <a:t>converge</a:t>
            </a:r>
            <a:r>
              <a:rPr sz="3050" spc="-70" dirty="0">
                <a:solidFill>
                  <a:srgbClr val="4B0A0C"/>
                </a:solidFill>
                <a:latin typeface="Arial MT"/>
                <a:cs typeface="Arial MT"/>
              </a:rPr>
              <a:t> </a:t>
            </a:r>
            <a:r>
              <a:rPr sz="3050" dirty="0">
                <a:solidFill>
                  <a:srgbClr val="520C0F"/>
                </a:solidFill>
                <a:latin typeface="Arial MT"/>
                <a:cs typeface="Arial MT"/>
              </a:rPr>
              <a:t>at</a:t>
            </a:r>
            <a:r>
              <a:rPr sz="3050" spc="-135" dirty="0">
                <a:solidFill>
                  <a:srgbClr val="520C0F"/>
                </a:solidFill>
                <a:latin typeface="Arial MT"/>
                <a:cs typeface="Arial MT"/>
              </a:rPr>
              <a:t> </a:t>
            </a:r>
            <a:r>
              <a:rPr sz="3050" dirty="0">
                <a:solidFill>
                  <a:srgbClr val="541111"/>
                </a:solidFill>
                <a:latin typeface="Arial MT"/>
                <a:cs typeface="Arial MT"/>
              </a:rPr>
              <a:t>a</a:t>
            </a:r>
            <a:r>
              <a:rPr sz="3050" spc="-165" dirty="0">
                <a:solidFill>
                  <a:srgbClr val="541111"/>
                </a:solidFill>
                <a:latin typeface="Arial MT"/>
                <a:cs typeface="Arial MT"/>
              </a:rPr>
              <a:t> </a:t>
            </a:r>
            <a:r>
              <a:rPr sz="3050" spc="-25" dirty="0">
                <a:solidFill>
                  <a:srgbClr val="661A1D"/>
                </a:solidFill>
                <a:latin typeface="Arial MT"/>
                <a:cs typeface="Arial MT"/>
              </a:rPr>
              <a:t>vanishing</a:t>
            </a:r>
            <a:r>
              <a:rPr sz="3050" spc="-145" dirty="0">
                <a:solidFill>
                  <a:srgbClr val="661A1D"/>
                </a:solidFill>
                <a:latin typeface="Arial MT"/>
                <a:cs typeface="Arial MT"/>
              </a:rPr>
              <a:t> </a:t>
            </a:r>
            <a:r>
              <a:rPr sz="3050" spc="-10" dirty="0">
                <a:solidFill>
                  <a:srgbClr val="62080A"/>
                </a:solidFill>
                <a:latin typeface="Arial MT"/>
                <a:cs typeface="Arial MT"/>
              </a:rPr>
              <a:t>point.</a:t>
            </a:r>
            <a:endParaRPr sz="3050">
              <a:latin typeface="Arial MT"/>
              <a:cs typeface="Arial MT"/>
            </a:endParaRPr>
          </a:p>
        </p:txBody>
      </p:sp>
      <p:sp>
        <p:nvSpPr>
          <p:cNvPr id="5" name="object 5"/>
          <p:cNvSpPr txBox="1"/>
          <p:nvPr/>
        </p:nvSpPr>
        <p:spPr>
          <a:xfrm>
            <a:off x="662307" y="4431594"/>
            <a:ext cx="5799455" cy="1338580"/>
          </a:xfrm>
          <a:prstGeom prst="rect">
            <a:avLst/>
          </a:prstGeom>
        </p:spPr>
        <p:txBody>
          <a:bodyPr vert="horz" wrap="square" lIns="0" tIns="13335" rIns="0" bIns="0" rtlCol="0">
            <a:spAutoFit/>
          </a:bodyPr>
          <a:lstStyle/>
          <a:p>
            <a:pPr marL="12700">
              <a:lnSpc>
                <a:spcPts val="3629"/>
              </a:lnSpc>
              <a:spcBef>
                <a:spcPts val="105"/>
              </a:spcBef>
            </a:pPr>
            <a:r>
              <a:rPr sz="3050" spc="-10" dirty="0">
                <a:latin typeface="Arial MT"/>
                <a:cs typeface="Arial MT"/>
              </a:rPr>
              <a:t>Invariants</a:t>
            </a:r>
            <a:endParaRPr sz="3050">
              <a:latin typeface="Arial MT"/>
              <a:cs typeface="Arial MT"/>
            </a:endParaRPr>
          </a:p>
          <a:p>
            <a:pPr marL="331470" indent="-317500">
              <a:lnSpc>
                <a:spcPts val="3365"/>
              </a:lnSpc>
              <a:buChar char="-"/>
              <a:tabLst>
                <a:tab pos="331470" algn="l"/>
              </a:tabLst>
            </a:pPr>
            <a:r>
              <a:rPr sz="2950" spc="-360" dirty="0">
                <a:latin typeface="Courier New"/>
                <a:cs typeface="Courier New"/>
              </a:rPr>
              <a:t>Straight</a:t>
            </a:r>
            <a:r>
              <a:rPr sz="2950" spc="-335" dirty="0">
                <a:latin typeface="Courier New"/>
                <a:cs typeface="Courier New"/>
              </a:rPr>
              <a:t> </a:t>
            </a:r>
            <a:r>
              <a:rPr sz="2950" spc="-345" dirty="0">
                <a:latin typeface="Courier New"/>
                <a:cs typeface="Courier New"/>
              </a:rPr>
              <a:t>lines</a:t>
            </a:r>
            <a:r>
              <a:rPr sz="2950" spc="-110" dirty="0">
                <a:latin typeface="Courier New"/>
                <a:cs typeface="Courier New"/>
              </a:rPr>
              <a:t> </a:t>
            </a:r>
            <a:r>
              <a:rPr sz="2950" spc="-395" dirty="0">
                <a:latin typeface="Courier New"/>
                <a:cs typeface="Courier New"/>
              </a:rPr>
              <a:t>nemain</a:t>
            </a:r>
            <a:r>
              <a:rPr sz="2950" spc="-190" dirty="0">
                <a:latin typeface="Courier New"/>
                <a:cs typeface="Courier New"/>
              </a:rPr>
              <a:t> </a:t>
            </a:r>
            <a:r>
              <a:rPr sz="2950" spc="-409" dirty="0">
                <a:latin typeface="Courier New"/>
                <a:cs typeface="Courier New"/>
              </a:rPr>
              <a:t>straight</a:t>
            </a:r>
            <a:endParaRPr sz="2950">
              <a:latin typeface="Courier New"/>
              <a:cs typeface="Courier New"/>
            </a:endParaRPr>
          </a:p>
          <a:p>
            <a:pPr marL="354965" indent="-339725">
              <a:lnSpc>
                <a:spcPts val="3335"/>
              </a:lnSpc>
              <a:buChar char="-"/>
              <a:tabLst>
                <a:tab pos="354965" algn="l"/>
              </a:tabLst>
            </a:pPr>
            <a:r>
              <a:rPr sz="2900" spc="-355" dirty="0">
                <a:latin typeface="Courier New"/>
                <a:cs typeface="Courier New"/>
              </a:rPr>
              <a:t>Cross-</a:t>
            </a:r>
            <a:r>
              <a:rPr sz="2900" spc="-365" dirty="0">
                <a:latin typeface="Courier New"/>
                <a:cs typeface="Courier New"/>
              </a:rPr>
              <a:t>ratio</a:t>
            </a:r>
            <a:endParaRPr sz="2900">
              <a:latin typeface="Courier New"/>
              <a:cs typeface="Courier New"/>
            </a:endParaRPr>
          </a:p>
        </p:txBody>
      </p:sp>
      <p:sp>
        <p:nvSpPr>
          <p:cNvPr id="6" name="object 6"/>
          <p:cNvSpPr txBox="1"/>
          <p:nvPr/>
        </p:nvSpPr>
        <p:spPr>
          <a:xfrm>
            <a:off x="659637" y="6154913"/>
            <a:ext cx="6922770" cy="941705"/>
          </a:xfrm>
          <a:prstGeom prst="rect">
            <a:avLst/>
          </a:prstGeom>
        </p:spPr>
        <p:txBody>
          <a:bodyPr vert="horz" wrap="square" lIns="0" tIns="17145" rIns="0" bIns="0" rtlCol="0">
            <a:spAutoFit/>
          </a:bodyPr>
          <a:lstStyle/>
          <a:p>
            <a:pPr marL="20955">
              <a:lnSpc>
                <a:spcPts val="3495"/>
              </a:lnSpc>
              <a:spcBef>
                <a:spcPts val="135"/>
              </a:spcBef>
            </a:pPr>
            <a:r>
              <a:rPr sz="2950" spc="-95" dirty="0">
                <a:solidFill>
                  <a:srgbClr val="E84905"/>
                </a:solidFill>
                <a:latin typeface="Arial MT"/>
                <a:cs typeface="Arial MT"/>
              </a:rPr>
              <a:t>WARNING:</a:t>
            </a:r>
            <a:r>
              <a:rPr sz="2950" spc="35" dirty="0">
                <a:solidFill>
                  <a:srgbClr val="E84905"/>
                </a:solidFill>
                <a:latin typeface="Arial MT"/>
                <a:cs typeface="Arial MT"/>
              </a:rPr>
              <a:t> </a:t>
            </a:r>
            <a:r>
              <a:rPr sz="2950" dirty="0">
                <a:solidFill>
                  <a:srgbClr val="DB5413"/>
                </a:solidFill>
                <a:latin typeface="Arial MT"/>
                <a:cs typeface="Arial MT"/>
              </a:rPr>
              <a:t>Parallel</a:t>
            </a:r>
            <a:r>
              <a:rPr sz="2950" spc="-70" dirty="0">
                <a:solidFill>
                  <a:srgbClr val="DB5413"/>
                </a:solidFill>
                <a:latin typeface="Arial MT"/>
                <a:cs typeface="Arial MT"/>
              </a:rPr>
              <a:t> </a:t>
            </a:r>
            <a:r>
              <a:rPr sz="2950" spc="80" dirty="0">
                <a:solidFill>
                  <a:srgbClr val="DB561C"/>
                </a:solidFill>
                <a:latin typeface="Arial MT"/>
                <a:cs typeface="Arial MT"/>
              </a:rPr>
              <a:t>lines</a:t>
            </a:r>
            <a:r>
              <a:rPr sz="2950" spc="-80" dirty="0">
                <a:solidFill>
                  <a:srgbClr val="DB561C"/>
                </a:solidFill>
                <a:latin typeface="Arial MT"/>
                <a:cs typeface="Arial MT"/>
              </a:rPr>
              <a:t> </a:t>
            </a:r>
            <a:r>
              <a:rPr sz="2950" dirty="0">
                <a:solidFill>
                  <a:srgbClr val="E24F0C"/>
                </a:solidFill>
                <a:latin typeface="Arial MT"/>
                <a:cs typeface="Arial MT"/>
              </a:rPr>
              <a:t>are</a:t>
            </a:r>
            <a:r>
              <a:rPr sz="2950" spc="-135" dirty="0">
                <a:solidFill>
                  <a:srgbClr val="E24F0C"/>
                </a:solidFill>
                <a:latin typeface="Arial MT"/>
                <a:cs typeface="Arial MT"/>
              </a:rPr>
              <a:t> </a:t>
            </a:r>
            <a:r>
              <a:rPr sz="2950" spc="-100" dirty="0">
                <a:solidFill>
                  <a:srgbClr val="EB4905"/>
                </a:solidFill>
                <a:latin typeface="Arial MT"/>
                <a:cs typeface="Arial MT"/>
              </a:rPr>
              <a:t>NO </a:t>
            </a:r>
            <a:r>
              <a:rPr sz="2950" spc="-175" dirty="0">
                <a:solidFill>
                  <a:srgbClr val="E4500C"/>
                </a:solidFill>
                <a:latin typeface="Arial MT"/>
                <a:cs typeface="Arial MT"/>
              </a:rPr>
              <a:t>LONGER</a:t>
            </a:r>
            <a:endParaRPr sz="2950">
              <a:latin typeface="Arial MT"/>
              <a:cs typeface="Arial MT"/>
            </a:endParaRPr>
          </a:p>
          <a:p>
            <a:pPr marL="12700">
              <a:lnSpc>
                <a:spcPts val="3675"/>
              </a:lnSpc>
            </a:pPr>
            <a:r>
              <a:rPr sz="3100" spc="-10" dirty="0">
                <a:solidFill>
                  <a:srgbClr val="EB4F0C"/>
                </a:solidFill>
                <a:latin typeface="Arial MT"/>
                <a:cs typeface="Arial MT"/>
              </a:rPr>
              <a:t>parallel.</a:t>
            </a:r>
            <a:endParaRPr sz="3100">
              <a:latin typeface="Arial MT"/>
              <a:cs typeface="Arial MT"/>
            </a:endParaRPr>
          </a:p>
        </p:txBody>
      </p:sp>
      <p:sp>
        <p:nvSpPr>
          <p:cNvPr id="7" name="object 7"/>
          <p:cNvSpPr txBox="1"/>
          <p:nvPr/>
        </p:nvSpPr>
        <p:spPr>
          <a:xfrm>
            <a:off x="662516" y="7363883"/>
            <a:ext cx="7467600" cy="1828800"/>
          </a:xfrm>
          <a:prstGeom prst="rect">
            <a:avLst/>
          </a:prstGeom>
          <a:ln w="21166">
            <a:solidFill>
              <a:srgbClr val="1C1F23"/>
            </a:solidFill>
          </a:ln>
        </p:spPr>
        <p:txBody>
          <a:bodyPr vert="horz" wrap="square" lIns="0" tIns="141605" rIns="0" bIns="0" rtlCol="0">
            <a:spAutoFit/>
          </a:bodyPr>
          <a:lstStyle/>
          <a:p>
            <a:pPr marL="297180">
              <a:lnSpc>
                <a:spcPct val="100000"/>
              </a:lnSpc>
              <a:spcBef>
                <a:spcPts val="1115"/>
              </a:spcBef>
            </a:pPr>
            <a:r>
              <a:rPr sz="3050" spc="-110" dirty="0">
                <a:solidFill>
                  <a:srgbClr val="E25D1C"/>
                </a:solidFill>
                <a:latin typeface="Arial MT"/>
                <a:cs typeface="Arial MT"/>
              </a:rPr>
              <a:t>Real</a:t>
            </a:r>
            <a:r>
              <a:rPr sz="3050" spc="-100" dirty="0">
                <a:solidFill>
                  <a:srgbClr val="E25D1C"/>
                </a:solidFill>
                <a:latin typeface="Arial MT"/>
                <a:cs typeface="Arial MT"/>
              </a:rPr>
              <a:t> </a:t>
            </a:r>
            <a:r>
              <a:rPr sz="3050" spc="-10" dirty="0">
                <a:solidFill>
                  <a:srgbClr val="EB5B18"/>
                </a:solidFill>
                <a:latin typeface="Arial MT"/>
                <a:cs typeface="Arial MT"/>
              </a:rPr>
              <a:t>World</a:t>
            </a:r>
            <a:r>
              <a:rPr sz="3050" spc="-204" dirty="0">
                <a:solidFill>
                  <a:srgbClr val="EB5B18"/>
                </a:solidFill>
                <a:latin typeface="Arial MT"/>
                <a:cs typeface="Arial MT"/>
              </a:rPr>
              <a:t> </a:t>
            </a:r>
            <a:r>
              <a:rPr sz="3050" spc="-25" dirty="0">
                <a:solidFill>
                  <a:srgbClr val="DA5618"/>
                </a:solidFill>
                <a:latin typeface="Arial MT"/>
                <a:cs typeface="Arial MT"/>
              </a:rPr>
              <a:t>Use</a:t>
            </a:r>
            <a:endParaRPr sz="3050">
              <a:latin typeface="Arial MT"/>
              <a:cs typeface="Arial MT"/>
            </a:endParaRPr>
          </a:p>
          <a:p>
            <a:pPr marL="302895">
              <a:lnSpc>
                <a:spcPct val="100000"/>
              </a:lnSpc>
              <a:spcBef>
                <a:spcPts val="590"/>
              </a:spcBef>
            </a:pPr>
            <a:r>
              <a:rPr sz="3050" spc="-40" dirty="0">
                <a:solidFill>
                  <a:srgbClr val="690F13"/>
                </a:solidFill>
                <a:latin typeface="Arial MT"/>
                <a:cs typeface="Arial MT"/>
              </a:rPr>
              <a:t>Autonomous</a:t>
            </a:r>
            <a:r>
              <a:rPr sz="3050" spc="-95" dirty="0">
                <a:solidFill>
                  <a:srgbClr val="690F13"/>
                </a:solidFill>
                <a:latin typeface="Arial MT"/>
                <a:cs typeface="Arial MT"/>
              </a:rPr>
              <a:t> </a:t>
            </a:r>
            <a:r>
              <a:rPr sz="3050" dirty="0">
                <a:solidFill>
                  <a:srgbClr val="4F0A0C"/>
                </a:solidFill>
                <a:latin typeface="Arial MT"/>
                <a:cs typeface="Arial MT"/>
              </a:rPr>
              <a:t>Driving</a:t>
            </a:r>
            <a:r>
              <a:rPr sz="3050" spc="-70" dirty="0">
                <a:solidFill>
                  <a:srgbClr val="4F0A0C"/>
                </a:solidFill>
                <a:latin typeface="Arial MT"/>
                <a:cs typeface="Arial MT"/>
              </a:rPr>
              <a:t> </a:t>
            </a:r>
            <a:r>
              <a:rPr sz="3050" spc="-100" dirty="0">
                <a:solidFill>
                  <a:srgbClr val="541315"/>
                </a:solidFill>
                <a:latin typeface="Arial MT"/>
                <a:cs typeface="Arial MT"/>
              </a:rPr>
              <a:t>(Lane</a:t>
            </a:r>
            <a:r>
              <a:rPr sz="3050" spc="-114" dirty="0">
                <a:solidFill>
                  <a:srgbClr val="541315"/>
                </a:solidFill>
                <a:latin typeface="Arial MT"/>
                <a:cs typeface="Arial MT"/>
              </a:rPr>
              <a:t> </a:t>
            </a:r>
            <a:r>
              <a:rPr sz="3050" spc="-10" dirty="0">
                <a:solidFill>
                  <a:srgbClr val="560E11"/>
                </a:solidFill>
                <a:latin typeface="Arial MT"/>
                <a:cs typeface="Arial MT"/>
              </a:rPr>
              <a:t>Detection).</a:t>
            </a:r>
            <a:endParaRPr sz="3050">
              <a:latin typeface="Arial MT"/>
              <a:cs typeface="Arial MT"/>
            </a:endParaRPr>
          </a:p>
        </p:txBody>
      </p:sp>
      <p:sp>
        <p:nvSpPr>
          <p:cNvPr id="8" name="object 8"/>
          <p:cNvSpPr txBox="1"/>
          <p:nvPr/>
        </p:nvSpPr>
        <p:spPr>
          <a:xfrm>
            <a:off x="11428334" y="744713"/>
            <a:ext cx="3148965" cy="480695"/>
          </a:xfrm>
          <a:prstGeom prst="rect">
            <a:avLst/>
          </a:prstGeom>
        </p:spPr>
        <p:txBody>
          <a:bodyPr vert="horz" wrap="square" lIns="0" tIns="17145" rIns="0" bIns="0" rtlCol="0">
            <a:spAutoFit/>
          </a:bodyPr>
          <a:lstStyle/>
          <a:p>
            <a:pPr marL="12700">
              <a:lnSpc>
                <a:spcPct val="100000"/>
              </a:lnSpc>
              <a:spcBef>
                <a:spcPts val="135"/>
              </a:spcBef>
              <a:tabLst>
                <a:tab pos="2856865" algn="l"/>
              </a:tabLst>
            </a:pPr>
            <a:r>
              <a:rPr sz="2950" spc="-70" dirty="0">
                <a:latin typeface="Arial MT"/>
                <a:cs typeface="Arial MT"/>
              </a:rPr>
              <a:t>Vanishing</a:t>
            </a:r>
            <a:r>
              <a:rPr sz="2950" spc="-125" dirty="0">
                <a:latin typeface="Arial MT"/>
                <a:cs typeface="Arial MT"/>
              </a:rPr>
              <a:t> </a:t>
            </a:r>
            <a:r>
              <a:rPr sz="2950" spc="-10" dirty="0">
                <a:solidFill>
                  <a:srgbClr val="080808"/>
                </a:solidFill>
                <a:latin typeface="Arial MT"/>
                <a:cs typeface="Arial MT"/>
              </a:rPr>
              <a:t>Point</a:t>
            </a:r>
            <a:r>
              <a:rPr sz="2950" dirty="0">
                <a:solidFill>
                  <a:srgbClr val="080808"/>
                </a:solidFill>
                <a:latin typeface="Arial MT"/>
                <a:cs typeface="Arial MT"/>
              </a:rPr>
              <a:t>	</a:t>
            </a:r>
            <a:r>
              <a:rPr sz="2950" spc="165" dirty="0">
                <a:solidFill>
                  <a:srgbClr val="EB520E"/>
                </a:solidFill>
                <a:latin typeface="Arial MT"/>
                <a:cs typeface="Arial MT"/>
              </a:rPr>
              <a:t>X</a:t>
            </a:r>
            <a:endParaRPr sz="2950">
              <a:latin typeface="Arial MT"/>
              <a:cs typeface="Arial MT"/>
            </a:endParaRPr>
          </a:p>
        </p:txBody>
      </p:sp>
      <p:sp>
        <p:nvSpPr>
          <p:cNvPr id="9" name="object 9"/>
          <p:cNvSpPr txBox="1"/>
          <p:nvPr/>
        </p:nvSpPr>
        <p:spPr>
          <a:xfrm>
            <a:off x="11036857" y="4427713"/>
            <a:ext cx="1167130" cy="852805"/>
          </a:xfrm>
          <a:prstGeom prst="rect">
            <a:avLst/>
          </a:prstGeom>
        </p:spPr>
        <p:txBody>
          <a:bodyPr vert="horz" wrap="square" lIns="0" tIns="17145" rIns="0" bIns="0" rtlCol="0">
            <a:spAutoFit/>
          </a:bodyPr>
          <a:lstStyle/>
          <a:p>
            <a:pPr marL="12700">
              <a:lnSpc>
                <a:spcPts val="3145"/>
              </a:lnSpc>
              <a:spcBef>
                <a:spcPts val="135"/>
              </a:spcBef>
            </a:pPr>
            <a:r>
              <a:rPr sz="2950" spc="-55" dirty="0">
                <a:solidFill>
                  <a:srgbClr val="131313"/>
                </a:solidFill>
                <a:latin typeface="Arial MT"/>
                <a:cs typeface="Arial MT"/>
              </a:rPr>
              <a:t>Anchor</a:t>
            </a:r>
            <a:endParaRPr sz="2950">
              <a:latin typeface="Arial MT"/>
              <a:cs typeface="Arial MT"/>
            </a:endParaRPr>
          </a:p>
          <a:p>
            <a:pPr marL="43180">
              <a:lnSpc>
                <a:spcPts val="3325"/>
              </a:lnSpc>
            </a:pPr>
            <a:r>
              <a:rPr sz="3100" spc="-35" dirty="0">
                <a:solidFill>
                  <a:srgbClr val="0C0C0C"/>
                </a:solidFill>
                <a:latin typeface="Arial MT"/>
                <a:cs typeface="Arial MT"/>
              </a:rPr>
              <a:t>Object</a:t>
            </a:r>
            <a:endParaRPr sz="3100">
              <a:latin typeface="Arial MT"/>
              <a:cs typeface="Arial M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33400" y="9256183"/>
            <a:ext cx="16425544" cy="0"/>
          </a:xfrm>
          <a:custGeom>
            <a:avLst/>
            <a:gdLst/>
            <a:ahLst/>
            <a:cxnLst/>
            <a:rect l="l" t="t" r="r" b="b"/>
            <a:pathLst>
              <a:path w="16425544">
                <a:moveTo>
                  <a:pt x="0" y="0"/>
                </a:moveTo>
                <a:lnTo>
                  <a:pt x="16425334" y="0"/>
                </a:lnTo>
              </a:path>
            </a:pathLst>
          </a:custGeom>
          <a:ln w="29633">
            <a:solidFill>
              <a:srgbClr val="3F6080"/>
            </a:solidFill>
          </a:ln>
        </p:spPr>
        <p:txBody>
          <a:bodyPr wrap="square" lIns="0" tIns="0" rIns="0" bIns="0" rtlCol="0"/>
          <a:lstStyle/>
          <a:p>
            <a:endParaRPr/>
          </a:p>
        </p:txBody>
      </p:sp>
      <p:pic>
        <p:nvPicPr>
          <p:cNvPr id="12" name="object 12"/>
          <p:cNvPicPr/>
          <p:nvPr/>
        </p:nvPicPr>
        <p:blipFill>
          <a:blip r:embed="rId2" cstate="print"/>
          <a:stretch>
            <a:fillRect/>
          </a:stretch>
        </p:blipFill>
        <p:spPr>
          <a:xfrm>
            <a:off x="520700" y="9398000"/>
            <a:ext cx="12700" cy="254000"/>
          </a:xfrm>
          <a:prstGeom prst="rect">
            <a:avLst/>
          </a:prstGeom>
        </p:spPr>
      </p:pic>
      <p:sp>
        <p:nvSpPr>
          <p:cNvPr id="14" name="object 14"/>
          <p:cNvSpPr txBox="1">
            <a:spLocks noGrp="1"/>
          </p:cNvSpPr>
          <p:nvPr>
            <p:ph type="title"/>
          </p:nvPr>
        </p:nvSpPr>
        <p:spPr>
          <a:prstGeom prst="rect">
            <a:avLst/>
          </a:prstGeom>
        </p:spPr>
        <p:txBody>
          <a:bodyPr vert="horz" wrap="square" lIns="0" tIns="74930" rIns="0" bIns="0" rtlCol="0">
            <a:spAutoFit/>
          </a:bodyPr>
          <a:lstStyle/>
          <a:p>
            <a:pPr marL="21590">
              <a:lnSpc>
                <a:spcPct val="100000"/>
              </a:lnSpc>
              <a:spcBef>
                <a:spcPts val="114"/>
              </a:spcBef>
            </a:pPr>
            <a:r>
              <a:rPr sz="5400" dirty="0">
                <a:latin typeface="Arial MT"/>
                <a:cs typeface="Arial MT"/>
              </a:rPr>
              <a:t>The</a:t>
            </a:r>
            <a:r>
              <a:rPr sz="5400" spc="-260" dirty="0">
                <a:latin typeface="Arial MT"/>
                <a:cs typeface="Arial MT"/>
              </a:rPr>
              <a:t> </a:t>
            </a:r>
            <a:r>
              <a:rPr sz="5400" spc="145" dirty="0">
                <a:latin typeface="Arial MT"/>
                <a:cs typeface="Arial MT"/>
              </a:rPr>
              <a:t>Math</a:t>
            </a:r>
            <a:r>
              <a:rPr sz="5400" spc="-165" dirty="0">
                <a:latin typeface="Arial MT"/>
                <a:cs typeface="Arial MT"/>
              </a:rPr>
              <a:t> </a:t>
            </a:r>
            <a:r>
              <a:rPr sz="5400" spc="85" dirty="0">
                <a:latin typeface="Arial MT"/>
                <a:cs typeface="Arial MT"/>
              </a:rPr>
              <a:t>of</a:t>
            </a:r>
            <a:r>
              <a:rPr sz="5400" spc="-75" dirty="0">
                <a:latin typeface="Arial MT"/>
                <a:cs typeface="Arial MT"/>
              </a:rPr>
              <a:t> </a:t>
            </a:r>
            <a:r>
              <a:rPr sz="5400" spc="65" dirty="0">
                <a:latin typeface="Arial MT"/>
                <a:cs typeface="Arial MT"/>
              </a:rPr>
              <a:t>Perspective:</a:t>
            </a:r>
            <a:r>
              <a:rPr sz="5400" spc="105" dirty="0">
                <a:latin typeface="Arial MT"/>
                <a:cs typeface="Arial MT"/>
              </a:rPr>
              <a:t> </a:t>
            </a:r>
            <a:r>
              <a:rPr sz="5400" dirty="0">
                <a:latin typeface="Arial MT"/>
                <a:cs typeface="Arial MT"/>
              </a:rPr>
              <a:t>The</a:t>
            </a:r>
            <a:r>
              <a:rPr sz="5400" spc="-290" dirty="0">
                <a:latin typeface="Arial MT"/>
                <a:cs typeface="Arial MT"/>
              </a:rPr>
              <a:t> </a:t>
            </a:r>
            <a:r>
              <a:rPr sz="5400" dirty="0">
                <a:latin typeface="Arial MT"/>
                <a:cs typeface="Arial MT"/>
              </a:rPr>
              <a:t>Homography</a:t>
            </a:r>
            <a:r>
              <a:rPr sz="5400" spc="285" dirty="0">
                <a:latin typeface="Arial MT"/>
                <a:cs typeface="Arial MT"/>
              </a:rPr>
              <a:t> </a:t>
            </a:r>
            <a:r>
              <a:rPr sz="5400" spc="135" dirty="0">
                <a:latin typeface="Arial MT"/>
                <a:cs typeface="Arial MT"/>
              </a:rPr>
              <a:t>Matrix</a:t>
            </a:r>
            <a:endParaRPr sz="5400">
              <a:latin typeface="Arial MT"/>
              <a:cs typeface="Arial MT"/>
            </a:endParaRPr>
          </a:p>
        </p:txBody>
      </p:sp>
      <p:sp>
        <p:nvSpPr>
          <p:cNvPr id="17" name="object 17"/>
          <p:cNvSpPr txBox="1"/>
          <p:nvPr/>
        </p:nvSpPr>
        <p:spPr>
          <a:xfrm>
            <a:off x="3659183" y="5806369"/>
            <a:ext cx="1073785" cy="726440"/>
          </a:xfrm>
          <a:prstGeom prst="rect">
            <a:avLst/>
          </a:prstGeom>
        </p:spPr>
        <p:txBody>
          <a:bodyPr vert="horz" wrap="square" lIns="0" tIns="57150" rIns="0" bIns="0" rtlCol="0">
            <a:spAutoFit/>
          </a:bodyPr>
          <a:lstStyle/>
          <a:p>
            <a:pPr marL="244475" marR="5080" indent="-232410">
              <a:lnSpc>
                <a:spcPts val="2600"/>
              </a:lnSpc>
              <a:spcBef>
                <a:spcPts val="450"/>
              </a:spcBef>
            </a:pPr>
            <a:r>
              <a:rPr sz="2400" spc="-35" dirty="0">
                <a:latin typeface="Arial MT"/>
                <a:cs typeface="Arial MT"/>
              </a:rPr>
              <a:t>Division </a:t>
            </a:r>
            <a:r>
              <a:rPr sz="2400" dirty="0">
                <a:latin typeface="Arial MT"/>
                <a:cs typeface="Arial MT"/>
              </a:rPr>
              <a:t>by</a:t>
            </a:r>
            <a:r>
              <a:rPr sz="2400" spc="-60" dirty="0">
                <a:latin typeface="Arial MT"/>
                <a:cs typeface="Arial MT"/>
              </a:rPr>
              <a:t> </a:t>
            </a:r>
            <a:r>
              <a:rPr sz="2400" spc="-315" dirty="0">
                <a:solidFill>
                  <a:srgbClr val="BA562B"/>
                </a:solidFill>
                <a:latin typeface="Arial MT"/>
                <a:cs typeface="Arial MT"/>
              </a:rPr>
              <a:t>w</a:t>
            </a:r>
            <a:endParaRPr sz="2400">
              <a:latin typeface="Arial MT"/>
              <a:cs typeface="Arial MT"/>
            </a:endParaRPr>
          </a:p>
        </p:txBody>
      </p:sp>
      <p:sp>
        <p:nvSpPr>
          <p:cNvPr id="18" name="object 18"/>
          <p:cNvSpPr txBox="1"/>
          <p:nvPr/>
        </p:nvSpPr>
        <p:spPr>
          <a:xfrm>
            <a:off x="7608515" y="5670550"/>
            <a:ext cx="638175" cy="406400"/>
          </a:xfrm>
          <a:prstGeom prst="rect">
            <a:avLst/>
          </a:prstGeom>
        </p:spPr>
        <p:txBody>
          <a:bodyPr vert="horz" wrap="square" lIns="0" tIns="12700" rIns="0" bIns="0" rtlCol="0">
            <a:spAutoFit/>
          </a:bodyPr>
          <a:lstStyle/>
          <a:p>
            <a:pPr marL="12700">
              <a:lnSpc>
                <a:spcPct val="100000"/>
              </a:lnSpc>
              <a:spcBef>
                <a:spcPts val="100"/>
              </a:spcBef>
            </a:pPr>
            <a:r>
              <a:rPr sz="2500" spc="-140" dirty="0">
                <a:latin typeface="Arial MT"/>
                <a:cs typeface="Arial MT"/>
              </a:rPr>
              <a:t>Near</a:t>
            </a:r>
            <a:endParaRPr sz="2500">
              <a:latin typeface="Arial MT"/>
              <a:cs typeface="Arial MT"/>
            </a:endParaRPr>
          </a:p>
        </p:txBody>
      </p:sp>
      <p:sp>
        <p:nvSpPr>
          <p:cNvPr id="19" name="object 19"/>
          <p:cNvSpPr txBox="1"/>
          <p:nvPr/>
        </p:nvSpPr>
        <p:spPr>
          <a:xfrm>
            <a:off x="7490350" y="6000750"/>
            <a:ext cx="877569" cy="406400"/>
          </a:xfrm>
          <a:prstGeom prst="rect">
            <a:avLst/>
          </a:prstGeom>
        </p:spPr>
        <p:txBody>
          <a:bodyPr vert="horz" wrap="square" lIns="0" tIns="12700" rIns="0" bIns="0" rtlCol="0">
            <a:spAutoFit/>
          </a:bodyPr>
          <a:lstStyle/>
          <a:p>
            <a:pPr marL="12700">
              <a:lnSpc>
                <a:spcPct val="100000"/>
              </a:lnSpc>
              <a:spcBef>
                <a:spcPts val="100"/>
              </a:spcBef>
            </a:pPr>
            <a:r>
              <a:rPr sz="2500" spc="-85" dirty="0">
                <a:latin typeface="Arial MT"/>
                <a:cs typeface="Arial MT"/>
              </a:rPr>
              <a:t>Object</a:t>
            </a:r>
            <a:endParaRPr sz="2500">
              <a:latin typeface="Arial MT"/>
              <a:cs typeface="Arial MT"/>
            </a:endParaRPr>
          </a:p>
        </p:txBody>
      </p:sp>
      <p:sp>
        <p:nvSpPr>
          <p:cNvPr id="20" name="object 20"/>
          <p:cNvSpPr txBox="1"/>
          <p:nvPr/>
        </p:nvSpPr>
        <p:spPr>
          <a:xfrm>
            <a:off x="7298529" y="6163380"/>
            <a:ext cx="1275080" cy="607695"/>
          </a:xfrm>
          <a:prstGeom prst="rect">
            <a:avLst/>
          </a:prstGeom>
        </p:spPr>
        <p:txBody>
          <a:bodyPr vert="horz" wrap="square" lIns="0" tIns="15240" rIns="0" bIns="0" rtlCol="0">
            <a:spAutoFit/>
          </a:bodyPr>
          <a:lstStyle/>
          <a:p>
            <a:pPr marL="12700">
              <a:lnSpc>
                <a:spcPct val="100000"/>
              </a:lnSpc>
              <a:spcBef>
                <a:spcPts val="120"/>
              </a:spcBef>
            </a:pPr>
            <a:r>
              <a:rPr sz="3800" spc="-725" dirty="0">
                <a:latin typeface="Arial MT"/>
                <a:cs typeface="Arial MT"/>
              </a:rPr>
              <a:t>(Small</a:t>
            </a:r>
            <a:r>
              <a:rPr sz="3800" spc="-110" dirty="0">
                <a:latin typeface="Arial MT"/>
                <a:cs typeface="Arial MT"/>
              </a:rPr>
              <a:t> </a:t>
            </a:r>
            <a:r>
              <a:rPr sz="3800" spc="-830" dirty="0">
                <a:latin typeface="Arial MT"/>
                <a:cs typeface="Arial MT"/>
              </a:rPr>
              <a:t>w)</a:t>
            </a:r>
            <a:endParaRPr sz="3800">
              <a:latin typeface="Arial MT"/>
              <a:cs typeface="Arial MT"/>
            </a:endParaRPr>
          </a:p>
        </p:txBody>
      </p:sp>
      <p:sp>
        <p:nvSpPr>
          <p:cNvPr id="23" name="object 23"/>
          <p:cNvSpPr txBox="1"/>
          <p:nvPr/>
        </p:nvSpPr>
        <p:spPr>
          <a:xfrm>
            <a:off x="9627503" y="5797550"/>
            <a:ext cx="1081405" cy="736600"/>
          </a:xfrm>
          <a:prstGeom prst="rect">
            <a:avLst/>
          </a:prstGeom>
        </p:spPr>
        <p:txBody>
          <a:bodyPr vert="horz" wrap="square" lIns="0" tIns="66040" rIns="0" bIns="0" rtlCol="0">
            <a:spAutoFit/>
          </a:bodyPr>
          <a:lstStyle/>
          <a:p>
            <a:pPr marL="244475" marR="5080" indent="-232410">
              <a:lnSpc>
                <a:spcPts val="2600"/>
              </a:lnSpc>
              <a:spcBef>
                <a:spcPts val="520"/>
              </a:spcBef>
            </a:pPr>
            <a:r>
              <a:rPr sz="2500" spc="-65" dirty="0">
                <a:latin typeface="Arial MT"/>
                <a:cs typeface="Arial MT"/>
              </a:rPr>
              <a:t>Division </a:t>
            </a:r>
            <a:r>
              <a:rPr sz="2500" spc="-10" dirty="0">
                <a:latin typeface="Arial MT"/>
                <a:cs typeface="Arial MT"/>
              </a:rPr>
              <a:t>by</a:t>
            </a:r>
            <a:r>
              <a:rPr sz="2500" spc="-165" dirty="0">
                <a:latin typeface="Arial MT"/>
                <a:cs typeface="Arial MT"/>
              </a:rPr>
              <a:t> </a:t>
            </a:r>
            <a:r>
              <a:rPr sz="2500" spc="-50" dirty="0">
                <a:solidFill>
                  <a:srgbClr val="C16236"/>
                </a:solidFill>
                <a:latin typeface="Arial MT"/>
                <a:cs typeface="Arial MT"/>
              </a:rPr>
              <a:t>w</a:t>
            </a:r>
            <a:endParaRPr sz="2500">
              <a:latin typeface="Arial MT"/>
              <a:cs typeface="Arial MT"/>
            </a:endParaRPr>
          </a:p>
        </p:txBody>
      </p:sp>
      <p:sp>
        <p:nvSpPr>
          <p:cNvPr id="24" name="object 24"/>
          <p:cNvSpPr txBox="1"/>
          <p:nvPr/>
        </p:nvSpPr>
        <p:spPr>
          <a:xfrm>
            <a:off x="12150397" y="5792611"/>
            <a:ext cx="909319" cy="758190"/>
          </a:xfrm>
          <a:prstGeom prst="rect">
            <a:avLst/>
          </a:prstGeom>
        </p:spPr>
        <p:txBody>
          <a:bodyPr vert="horz" wrap="square" lIns="0" tIns="83185" rIns="0" bIns="0" rtlCol="0">
            <a:spAutoFit/>
          </a:bodyPr>
          <a:lstStyle/>
          <a:p>
            <a:pPr marL="12700" marR="5080" indent="80010">
              <a:lnSpc>
                <a:spcPts val="2600"/>
              </a:lnSpc>
              <a:spcBef>
                <a:spcPts val="655"/>
              </a:spcBef>
            </a:pPr>
            <a:r>
              <a:rPr sz="2600" spc="-80" dirty="0">
                <a:latin typeface="Arial MT"/>
                <a:cs typeface="Arial MT"/>
              </a:rPr>
              <a:t>Large </a:t>
            </a:r>
            <a:r>
              <a:rPr sz="2600" spc="-160" dirty="0">
                <a:latin typeface="Arial MT"/>
                <a:cs typeface="Arial MT"/>
              </a:rPr>
              <a:t>Output</a:t>
            </a:r>
            <a:endParaRPr sz="2600">
              <a:latin typeface="Arial MT"/>
              <a:cs typeface="Arial MT"/>
            </a:endParaRPr>
          </a:p>
        </p:txBody>
      </p:sp>
      <p:pic>
        <p:nvPicPr>
          <p:cNvPr id="30" name="Picture 29">
            <a:extLst>
              <a:ext uri="{FF2B5EF4-FFF2-40B4-BE49-F238E27FC236}">
                <a16:creationId xmlns:a16="http://schemas.microsoft.com/office/drawing/2014/main" id="{1FA545CB-F091-DB3A-6C0E-BC770D0277F8}"/>
              </a:ext>
            </a:extLst>
          </p:cNvPr>
          <p:cNvPicPr>
            <a:picLocks noChangeAspect="1"/>
          </p:cNvPicPr>
          <p:nvPr/>
        </p:nvPicPr>
        <p:blipFill>
          <a:blip r:embed="rId3"/>
          <a:stretch>
            <a:fillRect/>
          </a:stretch>
        </p:blipFill>
        <p:spPr>
          <a:xfrm>
            <a:off x="1490580" y="1605628"/>
            <a:ext cx="14333620" cy="1876687"/>
          </a:xfrm>
          <a:prstGeom prst="rect">
            <a:avLst/>
          </a:prstGeom>
        </p:spPr>
      </p:pic>
      <p:pic>
        <p:nvPicPr>
          <p:cNvPr id="32" name="Picture 31">
            <a:extLst>
              <a:ext uri="{FF2B5EF4-FFF2-40B4-BE49-F238E27FC236}">
                <a16:creationId xmlns:a16="http://schemas.microsoft.com/office/drawing/2014/main" id="{FDAA24BD-5B1F-2154-7D44-8E3BAA5FD668}"/>
              </a:ext>
            </a:extLst>
          </p:cNvPr>
          <p:cNvPicPr>
            <a:picLocks noChangeAspect="1"/>
          </p:cNvPicPr>
          <p:nvPr/>
        </p:nvPicPr>
        <p:blipFill>
          <a:blip r:embed="rId4"/>
          <a:stretch>
            <a:fillRect/>
          </a:stretch>
        </p:blipFill>
        <p:spPr>
          <a:xfrm>
            <a:off x="1651000" y="3886203"/>
            <a:ext cx="14173200" cy="418250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486900" y="6985000"/>
            <a:ext cx="571500" cy="571500"/>
          </a:xfrm>
          <a:prstGeom prst="rect">
            <a:avLst/>
          </a:prstGeom>
        </p:spPr>
      </p:pic>
      <p:pic>
        <p:nvPicPr>
          <p:cNvPr id="3" name="object 3"/>
          <p:cNvPicPr/>
          <p:nvPr/>
        </p:nvPicPr>
        <p:blipFill>
          <a:blip r:embed="rId3" cstate="print"/>
          <a:stretch>
            <a:fillRect/>
          </a:stretch>
        </p:blipFill>
        <p:spPr>
          <a:xfrm>
            <a:off x="11963400" y="6985000"/>
            <a:ext cx="571500" cy="571500"/>
          </a:xfrm>
          <a:prstGeom prst="rect">
            <a:avLst/>
          </a:prstGeom>
        </p:spPr>
      </p:pic>
      <p:pic>
        <p:nvPicPr>
          <p:cNvPr id="4" name="object 4"/>
          <p:cNvPicPr/>
          <p:nvPr/>
        </p:nvPicPr>
        <p:blipFill>
          <a:blip r:embed="rId4" cstate="print"/>
          <a:stretch>
            <a:fillRect/>
          </a:stretch>
        </p:blipFill>
        <p:spPr>
          <a:xfrm>
            <a:off x="9486900" y="5829300"/>
            <a:ext cx="571500" cy="571500"/>
          </a:xfrm>
          <a:prstGeom prst="rect">
            <a:avLst/>
          </a:prstGeom>
        </p:spPr>
      </p:pic>
      <p:grpSp>
        <p:nvGrpSpPr>
          <p:cNvPr id="5" name="object 5"/>
          <p:cNvGrpSpPr/>
          <p:nvPr/>
        </p:nvGrpSpPr>
        <p:grpSpPr>
          <a:xfrm>
            <a:off x="491066" y="469900"/>
            <a:ext cx="16433800" cy="8843645"/>
            <a:chOff x="491066" y="469900"/>
            <a:chExt cx="16433800" cy="8843645"/>
          </a:xfrm>
        </p:grpSpPr>
        <p:pic>
          <p:nvPicPr>
            <p:cNvPr id="6" name="object 6"/>
            <p:cNvPicPr/>
            <p:nvPr/>
          </p:nvPicPr>
          <p:blipFill>
            <a:blip r:embed="rId5" cstate="print"/>
            <a:stretch>
              <a:fillRect/>
            </a:stretch>
          </p:blipFill>
          <p:spPr>
            <a:xfrm>
              <a:off x="546100" y="469900"/>
              <a:ext cx="16357600" cy="25400"/>
            </a:xfrm>
            <a:prstGeom prst="rect">
              <a:avLst/>
            </a:prstGeom>
          </p:spPr>
        </p:pic>
        <p:sp>
          <p:nvSpPr>
            <p:cNvPr id="7" name="object 7"/>
            <p:cNvSpPr/>
            <p:nvPr/>
          </p:nvSpPr>
          <p:spPr>
            <a:xfrm>
              <a:off x="497416" y="499532"/>
              <a:ext cx="0" cy="8813800"/>
            </a:xfrm>
            <a:custGeom>
              <a:avLst/>
              <a:gdLst/>
              <a:ahLst/>
              <a:cxnLst/>
              <a:rect l="l" t="t" r="r" b="b"/>
              <a:pathLst>
                <a:path h="8813800">
                  <a:moveTo>
                    <a:pt x="0" y="8813800"/>
                  </a:moveTo>
                  <a:lnTo>
                    <a:pt x="0" y="0"/>
                  </a:lnTo>
                </a:path>
              </a:pathLst>
            </a:custGeom>
            <a:ln w="12700">
              <a:solidFill>
                <a:srgbClr val="486780"/>
              </a:solidFill>
            </a:ln>
          </p:spPr>
          <p:txBody>
            <a:bodyPr wrap="square" lIns="0" tIns="0" rIns="0" bIns="0" rtlCol="0"/>
            <a:lstStyle/>
            <a:p>
              <a:endParaRPr/>
            </a:p>
          </p:txBody>
        </p:sp>
        <p:sp>
          <p:nvSpPr>
            <p:cNvPr id="8" name="object 8"/>
            <p:cNvSpPr/>
            <p:nvPr/>
          </p:nvSpPr>
          <p:spPr>
            <a:xfrm>
              <a:off x="16918521" y="499532"/>
              <a:ext cx="0" cy="8813800"/>
            </a:xfrm>
            <a:custGeom>
              <a:avLst/>
              <a:gdLst/>
              <a:ahLst/>
              <a:cxnLst/>
              <a:rect l="l" t="t" r="r" b="b"/>
              <a:pathLst>
                <a:path h="8813800">
                  <a:moveTo>
                    <a:pt x="0" y="8813800"/>
                  </a:moveTo>
                  <a:lnTo>
                    <a:pt x="0" y="0"/>
                  </a:lnTo>
                </a:path>
              </a:pathLst>
            </a:custGeom>
            <a:ln w="12700">
              <a:solidFill>
                <a:srgbClr val="486780"/>
              </a:solidFill>
            </a:ln>
          </p:spPr>
          <p:txBody>
            <a:bodyPr wrap="square" lIns="0" tIns="0" rIns="0" bIns="0" rtlCol="0"/>
            <a:lstStyle/>
            <a:p>
              <a:endParaRPr/>
            </a:p>
          </p:txBody>
        </p:sp>
        <p:sp>
          <p:nvSpPr>
            <p:cNvPr id="9" name="object 9"/>
            <p:cNvSpPr/>
            <p:nvPr/>
          </p:nvSpPr>
          <p:spPr>
            <a:xfrm>
              <a:off x="491066" y="505882"/>
              <a:ext cx="1943100" cy="0"/>
            </a:xfrm>
            <a:custGeom>
              <a:avLst/>
              <a:gdLst/>
              <a:ahLst/>
              <a:cxnLst/>
              <a:rect l="l" t="t" r="r" b="b"/>
              <a:pathLst>
                <a:path w="1943100">
                  <a:moveTo>
                    <a:pt x="0" y="0"/>
                  </a:moveTo>
                  <a:lnTo>
                    <a:pt x="1943100" y="0"/>
                  </a:lnTo>
                </a:path>
              </a:pathLst>
            </a:custGeom>
            <a:ln w="12700">
              <a:solidFill>
                <a:srgbClr val="486780"/>
              </a:solidFill>
            </a:ln>
          </p:spPr>
          <p:txBody>
            <a:bodyPr wrap="square" lIns="0" tIns="0" rIns="0" bIns="0" rtlCol="0"/>
            <a:lstStyle/>
            <a:p>
              <a:endParaRPr/>
            </a:p>
          </p:txBody>
        </p:sp>
        <p:sp>
          <p:nvSpPr>
            <p:cNvPr id="10" name="object 10"/>
            <p:cNvSpPr/>
            <p:nvPr/>
          </p:nvSpPr>
          <p:spPr>
            <a:xfrm>
              <a:off x="491066" y="9306983"/>
              <a:ext cx="16433800" cy="0"/>
            </a:xfrm>
            <a:custGeom>
              <a:avLst/>
              <a:gdLst/>
              <a:ahLst/>
              <a:cxnLst/>
              <a:rect l="l" t="t" r="r" b="b"/>
              <a:pathLst>
                <a:path w="16433800">
                  <a:moveTo>
                    <a:pt x="0" y="0"/>
                  </a:moveTo>
                  <a:lnTo>
                    <a:pt x="16433800" y="0"/>
                  </a:lnTo>
                </a:path>
              </a:pathLst>
            </a:custGeom>
            <a:ln w="12700">
              <a:solidFill>
                <a:srgbClr val="486780"/>
              </a:solidFill>
            </a:ln>
          </p:spPr>
          <p:txBody>
            <a:bodyPr wrap="square" lIns="0" tIns="0" rIns="0" bIns="0" rtlCol="0"/>
            <a:lstStyle/>
            <a:p>
              <a:endParaRPr/>
            </a:p>
          </p:txBody>
        </p:sp>
      </p:grpSp>
      <p:pic>
        <p:nvPicPr>
          <p:cNvPr id="11" name="object 11"/>
          <p:cNvPicPr/>
          <p:nvPr/>
        </p:nvPicPr>
        <p:blipFill>
          <a:blip r:embed="rId6" cstate="print"/>
          <a:stretch>
            <a:fillRect/>
          </a:stretch>
        </p:blipFill>
        <p:spPr>
          <a:xfrm>
            <a:off x="520700" y="9398000"/>
            <a:ext cx="12700" cy="254000"/>
          </a:xfrm>
          <a:prstGeom prst="rect">
            <a:avLst/>
          </a:prstGeom>
        </p:spPr>
      </p:pic>
      <p:sp>
        <p:nvSpPr>
          <p:cNvPr id="12" name="object 12"/>
          <p:cNvSpPr txBox="1">
            <a:spLocks noGrp="1"/>
          </p:cNvSpPr>
          <p:nvPr>
            <p:ph type="title"/>
          </p:nvPr>
        </p:nvSpPr>
        <p:spPr>
          <a:prstGeom prst="rect">
            <a:avLst/>
          </a:prstGeom>
        </p:spPr>
        <p:txBody>
          <a:bodyPr vert="horz" wrap="square" lIns="0" tIns="11430" rIns="0" bIns="0" rtlCol="0">
            <a:spAutoFit/>
          </a:bodyPr>
          <a:lstStyle/>
          <a:p>
            <a:pPr marL="32384">
              <a:lnSpc>
                <a:spcPts val="7030"/>
              </a:lnSpc>
              <a:spcBef>
                <a:spcPts val="90"/>
              </a:spcBef>
            </a:pPr>
            <a:r>
              <a:rPr spc="270" dirty="0"/>
              <a:t>The</a:t>
            </a:r>
            <a:r>
              <a:rPr spc="-265" dirty="0"/>
              <a:t> </a:t>
            </a:r>
            <a:r>
              <a:rPr spc="180" dirty="0"/>
              <a:t>Hierarchy</a:t>
            </a:r>
            <a:r>
              <a:rPr spc="290" dirty="0"/>
              <a:t> </a:t>
            </a:r>
            <a:r>
              <a:rPr spc="170" dirty="0"/>
              <a:t>of</a:t>
            </a:r>
            <a:r>
              <a:rPr spc="-145" dirty="0"/>
              <a:t> </a:t>
            </a:r>
            <a:r>
              <a:rPr spc="170" dirty="0"/>
              <a:t>Power</a:t>
            </a:r>
          </a:p>
          <a:p>
            <a:pPr marL="12700">
              <a:lnSpc>
                <a:spcPts val="4570"/>
              </a:lnSpc>
            </a:pPr>
            <a:r>
              <a:rPr sz="4000" dirty="0">
                <a:latin typeface="Arial MT"/>
                <a:cs typeface="Arial MT"/>
              </a:rPr>
              <a:t>Comparing</a:t>
            </a:r>
            <a:r>
              <a:rPr sz="4000" spc="-200" dirty="0">
                <a:latin typeface="Arial MT"/>
                <a:cs typeface="Arial MT"/>
              </a:rPr>
              <a:t> </a:t>
            </a:r>
            <a:r>
              <a:rPr sz="4000" spc="50" dirty="0">
                <a:latin typeface="Arial MT"/>
                <a:cs typeface="Arial MT"/>
              </a:rPr>
              <a:t>Transformation</a:t>
            </a:r>
            <a:r>
              <a:rPr sz="4000" spc="-310" dirty="0">
                <a:latin typeface="Arial MT"/>
                <a:cs typeface="Arial MT"/>
              </a:rPr>
              <a:t> </a:t>
            </a:r>
            <a:r>
              <a:rPr sz="4000" spc="-10" dirty="0">
                <a:latin typeface="Arial MT"/>
                <a:cs typeface="Arial MT"/>
              </a:rPr>
              <a:t>Complexity</a:t>
            </a:r>
            <a:endParaRPr sz="4000">
              <a:latin typeface="Arial MT"/>
              <a:cs typeface="Arial MT"/>
            </a:endParaRPr>
          </a:p>
        </p:txBody>
      </p:sp>
      <p:graphicFrame>
        <p:nvGraphicFramePr>
          <p:cNvPr id="13" name="object 13"/>
          <p:cNvGraphicFramePr>
            <a:graphicFrameLocks noGrp="1"/>
          </p:cNvGraphicFramePr>
          <p:nvPr>
            <p:extLst>
              <p:ext uri="{D42A27DB-BD31-4B8C-83A1-F6EECF244321}">
                <p14:modId xmlns:p14="http://schemas.microsoft.com/office/powerpoint/2010/main" val="2811947694"/>
              </p:ext>
            </p:extLst>
          </p:nvPr>
        </p:nvGraphicFramePr>
        <p:xfrm>
          <a:off x="931333" y="2413000"/>
          <a:ext cx="15532100" cy="5460365"/>
        </p:xfrm>
        <a:graphic>
          <a:graphicData uri="http://schemas.openxmlformats.org/drawingml/2006/table">
            <a:tbl>
              <a:tblPr firstRow="1" bandRow="1">
                <a:tableStyleId>{2D5ABB26-0587-4C30-8999-92F81FD0307C}</a:tableStyleId>
              </a:tblPr>
              <a:tblGrid>
                <a:gridCol w="3310467">
                  <a:extLst>
                    <a:ext uri="{9D8B030D-6E8A-4147-A177-3AD203B41FA5}">
                      <a16:colId xmlns:a16="http://schemas.microsoft.com/office/drawing/2014/main" val="20000"/>
                    </a:ext>
                  </a:extLst>
                </a:gridCol>
                <a:gridCol w="4182533">
                  <a:extLst>
                    <a:ext uri="{9D8B030D-6E8A-4147-A177-3AD203B41FA5}">
                      <a16:colId xmlns:a16="http://schemas.microsoft.com/office/drawing/2014/main" val="20001"/>
                    </a:ext>
                  </a:extLst>
                </a:gridCol>
                <a:gridCol w="3200400">
                  <a:extLst>
                    <a:ext uri="{9D8B030D-6E8A-4147-A177-3AD203B41FA5}">
                      <a16:colId xmlns:a16="http://schemas.microsoft.com/office/drawing/2014/main" val="20002"/>
                    </a:ext>
                  </a:extLst>
                </a:gridCol>
                <a:gridCol w="4838700">
                  <a:extLst>
                    <a:ext uri="{9D8B030D-6E8A-4147-A177-3AD203B41FA5}">
                      <a16:colId xmlns:a16="http://schemas.microsoft.com/office/drawing/2014/main" val="20003"/>
                    </a:ext>
                  </a:extLst>
                </a:gridCol>
              </a:tblGrid>
              <a:tr h="842010">
                <a:tc>
                  <a:txBody>
                    <a:bodyPr/>
                    <a:lstStyle/>
                    <a:p>
                      <a:pPr marL="199390">
                        <a:lnSpc>
                          <a:spcPct val="100000"/>
                        </a:lnSpc>
                        <a:spcBef>
                          <a:spcPts val="715"/>
                        </a:spcBef>
                      </a:pPr>
                      <a:r>
                        <a:rPr sz="2000" spc="-50" dirty="0">
                          <a:latin typeface="+mj-lt"/>
                          <a:cs typeface="Cambria"/>
                        </a:rPr>
                        <a:t>Transformation</a:t>
                      </a:r>
                      <a:endParaRPr sz="2000" dirty="0">
                        <a:latin typeface="+mj-lt"/>
                        <a:cs typeface="Cambria"/>
                      </a:endParaRPr>
                    </a:p>
                  </a:txBody>
                  <a:tcPr marL="0" marR="0" marT="90805" marB="0">
                    <a:lnL w="28575">
                      <a:solidFill>
                        <a:srgbClr val="3B6480"/>
                      </a:solidFill>
                      <a:prstDash val="solid"/>
                    </a:lnL>
                    <a:lnR w="28575">
                      <a:solidFill>
                        <a:srgbClr val="3B6480"/>
                      </a:solidFill>
                      <a:prstDash val="solid"/>
                    </a:lnR>
                    <a:lnT w="28575">
                      <a:solidFill>
                        <a:srgbClr val="3B6480"/>
                      </a:solidFill>
                      <a:prstDash val="solid"/>
                    </a:lnT>
                    <a:lnB w="28575">
                      <a:solidFill>
                        <a:srgbClr val="3B6480"/>
                      </a:solidFill>
                      <a:prstDash val="solid"/>
                    </a:lnB>
                  </a:tcPr>
                </a:tc>
                <a:tc>
                  <a:txBody>
                    <a:bodyPr/>
                    <a:lstStyle/>
                    <a:p>
                      <a:pPr marL="237490">
                        <a:lnSpc>
                          <a:spcPct val="100000"/>
                        </a:lnSpc>
                        <a:spcBef>
                          <a:spcPts val="715"/>
                        </a:spcBef>
                      </a:pPr>
                      <a:r>
                        <a:rPr sz="2000" spc="-10" dirty="0">
                          <a:latin typeface="+mj-lt"/>
                          <a:cs typeface="Cambria"/>
                        </a:rPr>
                        <a:t>Action</a:t>
                      </a:r>
                      <a:endParaRPr sz="2000">
                        <a:latin typeface="+mj-lt"/>
                        <a:cs typeface="Cambria"/>
                      </a:endParaRPr>
                    </a:p>
                  </a:txBody>
                  <a:tcPr marL="0" marR="0" marT="90805" marB="0">
                    <a:lnL w="28575">
                      <a:solidFill>
                        <a:srgbClr val="3B6480"/>
                      </a:solidFill>
                      <a:prstDash val="solid"/>
                    </a:lnL>
                    <a:lnR w="28575">
                      <a:solidFill>
                        <a:srgbClr val="3B6480"/>
                      </a:solidFill>
                      <a:prstDash val="solid"/>
                    </a:lnR>
                    <a:lnT w="28575">
                      <a:solidFill>
                        <a:srgbClr val="3B6480"/>
                      </a:solidFill>
                      <a:prstDash val="solid"/>
                    </a:lnT>
                    <a:lnB w="28575">
                      <a:solidFill>
                        <a:srgbClr val="3B6480"/>
                      </a:solidFill>
                      <a:prstDash val="solid"/>
                    </a:lnB>
                  </a:tcPr>
                </a:tc>
                <a:tc>
                  <a:txBody>
                    <a:bodyPr/>
                    <a:lstStyle/>
                    <a:p>
                      <a:pPr marL="264160">
                        <a:lnSpc>
                          <a:spcPct val="100000"/>
                        </a:lnSpc>
                        <a:spcBef>
                          <a:spcPts val="765"/>
                        </a:spcBef>
                      </a:pPr>
                      <a:r>
                        <a:rPr sz="2000" spc="-70" dirty="0">
                          <a:latin typeface="+mj-lt"/>
                          <a:cs typeface="Cambria"/>
                        </a:rPr>
                        <a:t>Preserves</a:t>
                      </a:r>
                      <a:r>
                        <a:rPr sz="2000" spc="-95" dirty="0">
                          <a:latin typeface="+mj-lt"/>
                          <a:cs typeface="Cambria"/>
                        </a:rPr>
                        <a:t> </a:t>
                      </a:r>
                      <a:r>
                        <a:rPr sz="2000" spc="-10" dirty="0">
                          <a:latin typeface="+mj-lt"/>
                          <a:cs typeface="Cambria"/>
                        </a:rPr>
                        <a:t>Size?</a:t>
                      </a:r>
                      <a:endParaRPr sz="2000">
                        <a:latin typeface="+mj-lt"/>
                        <a:cs typeface="Cambria"/>
                      </a:endParaRPr>
                    </a:p>
                  </a:txBody>
                  <a:tcPr marL="0" marR="0" marT="97155" marB="0">
                    <a:lnL w="28575">
                      <a:solidFill>
                        <a:srgbClr val="3B6480"/>
                      </a:solidFill>
                      <a:prstDash val="solid"/>
                    </a:lnL>
                    <a:lnR w="28575">
                      <a:solidFill>
                        <a:srgbClr val="3B6480"/>
                      </a:solidFill>
                      <a:prstDash val="solid"/>
                    </a:lnR>
                    <a:lnT w="28575">
                      <a:solidFill>
                        <a:srgbClr val="3B6480"/>
                      </a:solidFill>
                      <a:prstDash val="solid"/>
                    </a:lnT>
                    <a:lnB w="28575">
                      <a:solidFill>
                        <a:srgbClr val="3B6480"/>
                      </a:solidFill>
                      <a:prstDash val="solid"/>
                    </a:lnB>
                  </a:tcPr>
                </a:tc>
                <a:tc>
                  <a:txBody>
                    <a:bodyPr/>
                    <a:lstStyle/>
                    <a:p>
                      <a:pPr marR="166370" algn="r">
                        <a:lnSpc>
                          <a:spcPct val="100000"/>
                        </a:lnSpc>
                        <a:spcBef>
                          <a:spcPts val="765"/>
                        </a:spcBef>
                      </a:pPr>
                      <a:r>
                        <a:rPr sz="2000" spc="-100" dirty="0">
                          <a:latin typeface="+mj-lt"/>
                          <a:cs typeface="Cambria"/>
                        </a:rPr>
                        <a:t>Preserves</a:t>
                      </a:r>
                      <a:r>
                        <a:rPr sz="2000" spc="-35" dirty="0">
                          <a:latin typeface="+mj-lt"/>
                          <a:cs typeface="Cambria"/>
                        </a:rPr>
                        <a:t> </a:t>
                      </a:r>
                      <a:r>
                        <a:rPr sz="2000" spc="-70" dirty="0">
                          <a:latin typeface="+mj-lt"/>
                          <a:cs typeface="Cambria"/>
                        </a:rPr>
                        <a:t>Parallel</a:t>
                      </a:r>
                      <a:r>
                        <a:rPr sz="2000" spc="-114" dirty="0">
                          <a:latin typeface="+mj-lt"/>
                          <a:cs typeface="Cambria"/>
                        </a:rPr>
                        <a:t> </a:t>
                      </a:r>
                      <a:r>
                        <a:rPr sz="2000" spc="-10" dirty="0">
                          <a:latin typeface="+mj-lt"/>
                          <a:cs typeface="Cambria"/>
                        </a:rPr>
                        <a:t>Lines?</a:t>
                      </a:r>
                      <a:endParaRPr sz="2000">
                        <a:latin typeface="+mj-lt"/>
                        <a:cs typeface="Cambria"/>
                      </a:endParaRPr>
                    </a:p>
                  </a:txBody>
                  <a:tcPr marL="0" marR="0" marT="97155" marB="0">
                    <a:lnL w="28575">
                      <a:solidFill>
                        <a:srgbClr val="3B6480"/>
                      </a:solidFill>
                      <a:prstDash val="solid"/>
                    </a:lnL>
                    <a:lnR w="28575">
                      <a:solidFill>
                        <a:srgbClr val="3B6480"/>
                      </a:solidFill>
                      <a:prstDash val="solid"/>
                    </a:lnR>
                    <a:lnT w="28575">
                      <a:solidFill>
                        <a:srgbClr val="3B6480"/>
                      </a:solidFill>
                      <a:prstDash val="solid"/>
                    </a:lnT>
                    <a:lnB w="28575">
                      <a:solidFill>
                        <a:srgbClr val="3B6480"/>
                      </a:solidFill>
                      <a:prstDash val="solid"/>
                    </a:lnB>
                  </a:tcPr>
                </a:tc>
                <a:extLst>
                  <a:ext uri="{0D108BD9-81ED-4DB2-BD59-A6C34878D82A}">
                    <a16:rowId xmlns:a16="http://schemas.microsoft.com/office/drawing/2014/main" val="10000"/>
                  </a:ext>
                </a:extLst>
              </a:tr>
              <a:tr h="1155700">
                <a:tc>
                  <a:txBody>
                    <a:bodyPr/>
                    <a:lstStyle/>
                    <a:p>
                      <a:pPr marL="215265">
                        <a:lnSpc>
                          <a:spcPts val="4335"/>
                        </a:lnSpc>
                        <a:spcBef>
                          <a:spcPts val="80"/>
                        </a:spcBef>
                      </a:pPr>
                      <a:r>
                        <a:rPr sz="2000" spc="190" dirty="0">
                          <a:latin typeface="+mj-lt"/>
                          <a:cs typeface="Arial MT"/>
                        </a:rPr>
                        <a:t>Orthogonal</a:t>
                      </a:r>
                      <a:endParaRPr sz="2000" dirty="0">
                        <a:latin typeface="+mj-lt"/>
                        <a:cs typeface="Arial MT"/>
                      </a:endParaRPr>
                    </a:p>
                    <a:p>
                      <a:pPr marL="193040">
                        <a:lnSpc>
                          <a:spcPts val="3195"/>
                        </a:lnSpc>
                      </a:pPr>
                      <a:r>
                        <a:rPr sz="2000" spc="-80" dirty="0">
                          <a:latin typeface="+mj-lt"/>
                          <a:cs typeface="Consolas"/>
                        </a:rPr>
                        <a:t>JetBrains</a:t>
                      </a:r>
                      <a:r>
                        <a:rPr sz="2000" spc="-245" dirty="0">
                          <a:latin typeface="+mj-lt"/>
                          <a:cs typeface="Consolas"/>
                        </a:rPr>
                        <a:t> </a:t>
                      </a:r>
                      <a:r>
                        <a:rPr sz="2000" spc="-20" dirty="0">
                          <a:latin typeface="+mj-lt"/>
                          <a:cs typeface="Consolas"/>
                        </a:rPr>
                        <a:t>Mono</a:t>
                      </a:r>
                      <a:endParaRPr sz="2000" dirty="0">
                        <a:latin typeface="+mj-lt"/>
                        <a:cs typeface="Consolas"/>
                      </a:endParaRPr>
                    </a:p>
                  </a:txBody>
                  <a:tcPr marL="0" marR="0" marT="10160" marB="0">
                    <a:lnL w="28575">
                      <a:solidFill>
                        <a:srgbClr val="3B6480"/>
                      </a:solidFill>
                      <a:prstDash val="solid"/>
                    </a:lnL>
                    <a:lnR w="28575">
                      <a:solidFill>
                        <a:srgbClr val="3B6480"/>
                      </a:solidFill>
                      <a:prstDash val="solid"/>
                    </a:lnR>
                    <a:lnT w="28575">
                      <a:solidFill>
                        <a:srgbClr val="3B6480"/>
                      </a:solidFill>
                      <a:prstDash val="solid"/>
                    </a:lnT>
                    <a:lnB w="28575">
                      <a:solidFill>
                        <a:srgbClr val="3B6480"/>
                      </a:solidFill>
                      <a:prstDash val="solid"/>
                    </a:lnB>
                  </a:tcPr>
                </a:tc>
                <a:tc>
                  <a:txBody>
                    <a:bodyPr/>
                    <a:lstStyle/>
                    <a:p>
                      <a:pPr marL="214629">
                        <a:lnSpc>
                          <a:spcPct val="100000"/>
                        </a:lnSpc>
                        <a:spcBef>
                          <a:spcPts val="1780"/>
                        </a:spcBef>
                      </a:pPr>
                      <a:r>
                        <a:rPr sz="2000" spc="-110" dirty="0">
                          <a:latin typeface="+mj-lt"/>
                          <a:cs typeface="Arial MT"/>
                        </a:rPr>
                        <a:t>Rotate</a:t>
                      </a:r>
                      <a:r>
                        <a:rPr sz="2000" spc="-75" dirty="0">
                          <a:latin typeface="+mj-lt"/>
                          <a:cs typeface="Arial MT"/>
                        </a:rPr>
                        <a:t> </a:t>
                      </a:r>
                      <a:r>
                        <a:rPr sz="2000" dirty="0">
                          <a:latin typeface="+mj-lt"/>
                          <a:cs typeface="Arial MT"/>
                        </a:rPr>
                        <a:t>/</a:t>
                      </a:r>
                      <a:r>
                        <a:rPr sz="2000" spc="-170" dirty="0">
                          <a:latin typeface="+mj-lt"/>
                          <a:cs typeface="Arial MT"/>
                        </a:rPr>
                        <a:t> </a:t>
                      </a:r>
                      <a:r>
                        <a:rPr sz="2000" spc="-10" dirty="0">
                          <a:latin typeface="+mj-lt"/>
                          <a:cs typeface="Arial MT"/>
                        </a:rPr>
                        <a:t>Mirror</a:t>
                      </a:r>
                      <a:endParaRPr sz="2000">
                        <a:latin typeface="+mj-lt"/>
                        <a:cs typeface="Arial MT"/>
                      </a:endParaRPr>
                    </a:p>
                  </a:txBody>
                  <a:tcPr marL="0" marR="0" marT="226060" marB="0">
                    <a:lnL w="28575">
                      <a:solidFill>
                        <a:srgbClr val="3B6480"/>
                      </a:solidFill>
                      <a:prstDash val="solid"/>
                    </a:lnL>
                    <a:lnR w="28575">
                      <a:solidFill>
                        <a:srgbClr val="3B6480"/>
                      </a:solidFill>
                      <a:prstDash val="solid"/>
                    </a:lnR>
                    <a:lnT w="28575">
                      <a:solidFill>
                        <a:srgbClr val="3B6480"/>
                      </a:solidFill>
                      <a:prstDash val="solid"/>
                    </a:lnT>
                    <a:lnB w="28575">
                      <a:solidFill>
                        <a:srgbClr val="3B6480"/>
                      </a:solidFill>
                      <a:prstDash val="solid"/>
                    </a:lnB>
                  </a:tcPr>
                </a:tc>
                <a:tc>
                  <a:txBody>
                    <a:bodyPr/>
                    <a:lstStyle/>
                    <a:p>
                      <a:pPr marL="793115" algn="ctr">
                        <a:lnSpc>
                          <a:spcPct val="100000"/>
                        </a:lnSpc>
                        <a:spcBef>
                          <a:spcPts val="1780"/>
                        </a:spcBef>
                      </a:pPr>
                      <a:r>
                        <a:rPr sz="2000" spc="-445" dirty="0">
                          <a:latin typeface="+mj-lt"/>
                          <a:cs typeface="Arial MT"/>
                        </a:rPr>
                        <a:t>YES</a:t>
                      </a:r>
                      <a:endParaRPr sz="2000">
                        <a:latin typeface="+mj-lt"/>
                        <a:cs typeface="Arial MT"/>
                      </a:endParaRPr>
                    </a:p>
                  </a:txBody>
                  <a:tcPr marL="0" marR="0" marT="226060" marB="0">
                    <a:lnL w="28575">
                      <a:solidFill>
                        <a:srgbClr val="3B6480"/>
                      </a:solidFill>
                      <a:prstDash val="solid"/>
                    </a:lnL>
                    <a:lnR w="28575">
                      <a:solidFill>
                        <a:srgbClr val="3B6480"/>
                      </a:solidFill>
                      <a:prstDash val="solid"/>
                    </a:lnR>
                    <a:lnT w="28575">
                      <a:solidFill>
                        <a:srgbClr val="3B6480"/>
                      </a:solidFill>
                      <a:prstDash val="solid"/>
                    </a:lnT>
                    <a:lnB w="28575">
                      <a:solidFill>
                        <a:srgbClr val="3B6480"/>
                      </a:solidFill>
                      <a:prstDash val="solid"/>
                    </a:lnB>
                  </a:tcPr>
                </a:tc>
                <a:tc>
                  <a:txBody>
                    <a:bodyPr/>
                    <a:lstStyle/>
                    <a:p>
                      <a:pPr marL="923925" algn="ctr">
                        <a:lnSpc>
                          <a:spcPct val="100000"/>
                        </a:lnSpc>
                        <a:spcBef>
                          <a:spcPts val="1780"/>
                        </a:spcBef>
                      </a:pPr>
                      <a:r>
                        <a:rPr sz="2000" spc="-470" dirty="0">
                          <a:latin typeface="+mj-lt"/>
                          <a:cs typeface="Arial MT"/>
                        </a:rPr>
                        <a:t>YES</a:t>
                      </a:r>
                      <a:endParaRPr sz="2000">
                        <a:latin typeface="+mj-lt"/>
                        <a:cs typeface="Arial MT"/>
                      </a:endParaRPr>
                    </a:p>
                  </a:txBody>
                  <a:tcPr marL="0" marR="0" marT="226060" marB="0">
                    <a:lnL w="28575">
                      <a:solidFill>
                        <a:srgbClr val="3B6480"/>
                      </a:solidFill>
                      <a:prstDash val="solid"/>
                    </a:lnL>
                    <a:lnR w="28575">
                      <a:solidFill>
                        <a:srgbClr val="3B6480"/>
                      </a:solidFill>
                      <a:prstDash val="solid"/>
                    </a:lnR>
                    <a:lnT w="28575">
                      <a:solidFill>
                        <a:srgbClr val="3B6480"/>
                      </a:solidFill>
                      <a:prstDash val="solid"/>
                    </a:lnT>
                    <a:lnB w="28575">
                      <a:solidFill>
                        <a:srgbClr val="3B6480"/>
                      </a:solidFill>
                      <a:prstDash val="solid"/>
                    </a:lnB>
                  </a:tcPr>
                </a:tc>
                <a:extLst>
                  <a:ext uri="{0D108BD9-81ED-4DB2-BD59-A6C34878D82A}">
                    <a16:rowId xmlns:a16="http://schemas.microsoft.com/office/drawing/2014/main" val="10001"/>
                  </a:ext>
                </a:extLst>
              </a:tr>
              <a:tr h="1155700">
                <a:tc>
                  <a:txBody>
                    <a:bodyPr/>
                    <a:lstStyle/>
                    <a:p>
                      <a:pPr marL="207010">
                        <a:lnSpc>
                          <a:spcPts val="4450"/>
                        </a:lnSpc>
                      </a:pPr>
                      <a:r>
                        <a:rPr sz="2000" spc="290" dirty="0">
                          <a:latin typeface="+mj-lt"/>
                          <a:cs typeface="Calibri"/>
                        </a:rPr>
                        <a:t>Euclidean</a:t>
                      </a:r>
                      <a:endParaRPr sz="2000" dirty="0">
                        <a:latin typeface="+mj-lt"/>
                        <a:cs typeface="Calibri"/>
                      </a:endParaRPr>
                    </a:p>
                    <a:p>
                      <a:pPr marL="193040">
                        <a:lnSpc>
                          <a:spcPts val="3165"/>
                        </a:lnSpc>
                      </a:pPr>
                      <a:r>
                        <a:rPr sz="2000" spc="-80" dirty="0">
                          <a:latin typeface="+mj-lt"/>
                          <a:cs typeface="Consolas"/>
                        </a:rPr>
                        <a:t>JetBrains</a:t>
                      </a:r>
                      <a:r>
                        <a:rPr sz="2000" spc="-245" dirty="0">
                          <a:latin typeface="+mj-lt"/>
                          <a:cs typeface="Consolas"/>
                        </a:rPr>
                        <a:t> </a:t>
                      </a:r>
                      <a:r>
                        <a:rPr sz="2000" spc="-20" dirty="0">
                          <a:latin typeface="+mj-lt"/>
                          <a:cs typeface="Consolas"/>
                        </a:rPr>
                        <a:t>Mono</a:t>
                      </a:r>
                      <a:endParaRPr sz="2000" dirty="0">
                        <a:latin typeface="+mj-lt"/>
                        <a:cs typeface="Consolas"/>
                      </a:endParaRPr>
                    </a:p>
                  </a:txBody>
                  <a:tcPr marL="0" marR="0" marT="0" marB="0">
                    <a:lnL w="28575">
                      <a:solidFill>
                        <a:srgbClr val="3B6480"/>
                      </a:solidFill>
                      <a:prstDash val="solid"/>
                    </a:lnL>
                    <a:lnR w="28575">
                      <a:solidFill>
                        <a:srgbClr val="3B6480"/>
                      </a:solidFill>
                      <a:prstDash val="solid"/>
                    </a:lnR>
                    <a:lnT w="28575">
                      <a:solidFill>
                        <a:srgbClr val="3B6480"/>
                      </a:solidFill>
                      <a:prstDash val="solid"/>
                    </a:lnT>
                    <a:lnB w="28575">
                      <a:solidFill>
                        <a:srgbClr val="3B6480"/>
                      </a:solidFill>
                      <a:prstDash val="solid"/>
                    </a:lnB>
                  </a:tcPr>
                </a:tc>
                <a:tc>
                  <a:txBody>
                    <a:bodyPr/>
                    <a:lstStyle/>
                    <a:p>
                      <a:pPr marL="223520">
                        <a:lnSpc>
                          <a:spcPct val="100000"/>
                        </a:lnSpc>
                        <a:spcBef>
                          <a:spcPts val="1630"/>
                        </a:spcBef>
                      </a:pPr>
                      <a:r>
                        <a:rPr sz="2000" spc="-60" dirty="0">
                          <a:latin typeface="+mj-lt"/>
                          <a:cs typeface="Cambria"/>
                        </a:rPr>
                        <a:t>Rotate</a:t>
                      </a:r>
                      <a:r>
                        <a:rPr sz="2000" spc="-80" dirty="0">
                          <a:latin typeface="+mj-lt"/>
                          <a:cs typeface="Cambria"/>
                        </a:rPr>
                        <a:t> </a:t>
                      </a:r>
                      <a:r>
                        <a:rPr sz="2000" dirty="0">
                          <a:latin typeface="+mj-lt"/>
                          <a:cs typeface="Cambria"/>
                        </a:rPr>
                        <a:t>+</a:t>
                      </a:r>
                      <a:r>
                        <a:rPr sz="2000" spc="-204" dirty="0">
                          <a:latin typeface="+mj-lt"/>
                          <a:cs typeface="Cambria"/>
                        </a:rPr>
                        <a:t> </a:t>
                      </a:r>
                      <a:r>
                        <a:rPr sz="2000" spc="-10" dirty="0">
                          <a:latin typeface="+mj-lt"/>
                          <a:cs typeface="Cambria"/>
                        </a:rPr>
                        <a:t>Shift</a:t>
                      </a:r>
                      <a:endParaRPr sz="2000">
                        <a:latin typeface="+mj-lt"/>
                        <a:cs typeface="Cambria"/>
                      </a:endParaRPr>
                    </a:p>
                  </a:txBody>
                  <a:tcPr marL="0" marR="0" marT="207010" marB="0">
                    <a:lnL w="28575">
                      <a:solidFill>
                        <a:srgbClr val="3B6480"/>
                      </a:solidFill>
                      <a:prstDash val="solid"/>
                    </a:lnL>
                    <a:lnR w="28575">
                      <a:solidFill>
                        <a:srgbClr val="3B6480"/>
                      </a:solidFill>
                      <a:prstDash val="solid"/>
                    </a:lnR>
                    <a:lnT w="28575">
                      <a:solidFill>
                        <a:srgbClr val="3B6480"/>
                      </a:solidFill>
                      <a:prstDash val="solid"/>
                    </a:lnT>
                    <a:lnB w="28575">
                      <a:solidFill>
                        <a:srgbClr val="3B6480"/>
                      </a:solidFill>
                      <a:prstDash val="solid"/>
                    </a:lnB>
                  </a:tcPr>
                </a:tc>
                <a:tc>
                  <a:txBody>
                    <a:bodyPr/>
                    <a:lstStyle/>
                    <a:p>
                      <a:pPr marL="793115" algn="ctr">
                        <a:lnSpc>
                          <a:spcPct val="100000"/>
                        </a:lnSpc>
                        <a:spcBef>
                          <a:spcPts val="1780"/>
                        </a:spcBef>
                      </a:pPr>
                      <a:r>
                        <a:rPr sz="2000" spc="-445" dirty="0">
                          <a:latin typeface="+mj-lt"/>
                          <a:cs typeface="Arial MT"/>
                        </a:rPr>
                        <a:t>YES</a:t>
                      </a:r>
                      <a:endParaRPr sz="2000">
                        <a:latin typeface="+mj-lt"/>
                        <a:cs typeface="Arial MT"/>
                      </a:endParaRPr>
                    </a:p>
                  </a:txBody>
                  <a:tcPr marL="0" marR="0" marT="226060" marB="0">
                    <a:lnL w="28575">
                      <a:solidFill>
                        <a:srgbClr val="3B6480"/>
                      </a:solidFill>
                      <a:prstDash val="solid"/>
                    </a:lnL>
                    <a:lnR w="28575">
                      <a:solidFill>
                        <a:srgbClr val="3B6480"/>
                      </a:solidFill>
                      <a:prstDash val="solid"/>
                    </a:lnR>
                    <a:lnT w="28575">
                      <a:solidFill>
                        <a:srgbClr val="3B6480"/>
                      </a:solidFill>
                      <a:prstDash val="solid"/>
                    </a:lnT>
                    <a:lnB w="28575">
                      <a:solidFill>
                        <a:srgbClr val="3B6480"/>
                      </a:solidFill>
                      <a:prstDash val="solid"/>
                    </a:lnB>
                  </a:tcPr>
                </a:tc>
                <a:tc>
                  <a:txBody>
                    <a:bodyPr/>
                    <a:lstStyle/>
                    <a:p>
                      <a:pPr marL="923925" algn="ctr">
                        <a:lnSpc>
                          <a:spcPct val="100000"/>
                        </a:lnSpc>
                        <a:spcBef>
                          <a:spcPts val="1780"/>
                        </a:spcBef>
                      </a:pPr>
                      <a:r>
                        <a:rPr sz="2000" spc="-470" dirty="0">
                          <a:latin typeface="+mj-lt"/>
                          <a:cs typeface="Arial MT"/>
                        </a:rPr>
                        <a:t>YES</a:t>
                      </a:r>
                      <a:endParaRPr sz="2000">
                        <a:latin typeface="+mj-lt"/>
                        <a:cs typeface="Arial MT"/>
                      </a:endParaRPr>
                    </a:p>
                  </a:txBody>
                  <a:tcPr marL="0" marR="0" marT="226060" marB="0">
                    <a:lnL w="28575">
                      <a:solidFill>
                        <a:srgbClr val="3B6480"/>
                      </a:solidFill>
                      <a:prstDash val="solid"/>
                    </a:lnL>
                    <a:lnR w="28575">
                      <a:solidFill>
                        <a:srgbClr val="3B6480"/>
                      </a:solidFill>
                      <a:prstDash val="solid"/>
                    </a:lnR>
                    <a:lnT w="28575">
                      <a:solidFill>
                        <a:srgbClr val="3B6480"/>
                      </a:solidFill>
                      <a:prstDash val="solid"/>
                    </a:lnT>
                    <a:lnB w="28575">
                      <a:solidFill>
                        <a:srgbClr val="3B6480"/>
                      </a:solidFill>
                      <a:prstDash val="solid"/>
                    </a:lnB>
                  </a:tcPr>
                </a:tc>
                <a:extLst>
                  <a:ext uri="{0D108BD9-81ED-4DB2-BD59-A6C34878D82A}">
                    <a16:rowId xmlns:a16="http://schemas.microsoft.com/office/drawing/2014/main" val="10002"/>
                  </a:ext>
                </a:extLst>
              </a:tr>
              <a:tr h="1155700">
                <a:tc>
                  <a:txBody>
                    <a:bodyPr/>
                    <a:lstStyle/>
                    <a:p>
                      <a:pPr marL="221615">
                        <a:lnSpc>
                          <a:spcPts val="4445"/>
                        </a:lnSpc>
                      </a:pPr>
                      <a:r>
                        <a:rPr sz="2000" spc="-409" dirty="0">
                          <a:latin typeface="+mj-lt"/>
                          <a:cs typeface="Courier New"/>
                        </a:rPr>
                        <a:t>Affine</a:t>
                      </a:r>
                      <a:endParaRPr sz="2000" dirty="0">
                        <a:latin typeface="+mj-lt"/>
                        <a:cs typeface="Courier New"/>
                      </a:endParaRPr>
                    </a:p>
                    <a:p>
                      <a:pPr marL="193040">
                        <a:lnSpc>
                          <a:spcPts val="3170"/>
                        </a:lnSpc>
                      </a:pPr>
                      <a:r>
                        <a:rPr sz="2000" spc="-90" dirty="0">
                          <a:latin typeface="+mj-lt"/>
                          <a:cs typeface="Consolas"/>
                        </a:rPr>
                        <a:t>JetBrains</a:t>
                      </a:r>
                      <a:r>
                        <a:rPr sz="2000" spc="-254" dirty="0">
                          <a:latin typeface="+mj-lt"/>
                          <a:cs typeface="Consolas"/>
                        </a:rPr>
                        <a:t> </a:t>
                      </a:r>
                      <a:r>
                        <a:rPr sz="2000" spc="-20" dirty="0">
                          <a:latin typeface="+mj-lt"/>
                          <a:cs typeface="Consolas"/>
                        </a:rPr>
                        <a:t>Nono</a:t>
                      </a:r>
                      <a:endParaRPr sz="2000" dirty="0">
                        <a:latin typeface="+mj-lt"/>
                        <a:cs typeface="Consolas"/>
                      </a:endParaRPr>
                    </a:p>
                  </a:txBody>
                  <a:tcPr marL="0" marR="0" marT="0" marB="0">
                    <a:lnL w="28575">
                      <a:solidFill>
                        <a:srgbClr val="3B6480"/>
                      </a:solidFill>
                      <a:prstDash val="solid"/>
                    </a:lnL>
                    <a:lnR w="28575">
                      <a:solidFill>
                        <a:srgbClr val="3B6480"/>
                      </a:solidFill>
                      <a:prstDash val="solid"/>
                    </a:lnR>
                    <a:lnT w="28575">
                      <a:solidFill>
                        <a:srgbClr val="3B6480"/>
                      </a:solidFill>
                      <a:prstDash val="solid"/>
                    </a:lnT>
                    <a:lnB w="28575">
                      <a:solidFill>
                        <a:srgbClr val="3B6480"/>
                      </a:solidFill>
                      <a:prstDash val="solid"/>
                    </a:lnB>
                  </a:tcPr>
                </a:tc>
                <a:tc>
                  <a:txBody>
                    <a:bodyPr/>
                    <a:lstStyle/>
                    <a:p>
                      <a:pPr marL="238760">
                        <a:lnSpc>
                          <a:spcPct val="100000"/>
                        </a:lnSpc>
                        <a:spcBef>
                          <a:spcPts val="1730"/>
                        </a:spcBef>
                      </a:pPr>
                      <a:r>
                        <a:rPr sz="2000" dirty="0">
                          <a:latin typeface="+mj-lt"/>
                          <a:cs typeface="Cambria"/>
                        </a:rPr>
                        <a:t>Scale</a:t>
                      </a:r>
                      <a:r>
                        <a:rPr sz="2000" spc="125" dirty="0">
                          <a:latin typeface="+mj-lt"/>
                          <a:cs typeface="Cambria"/>
                        </a:rPr>
                        <a:t> </a:t>
                      </a:r>
                      <a:r>
                        <a:rPr sz="2000" spc="100" dirty="0">
                          <a:latin typeface="+mj-lt"/>
                          <a:cs typeface="Cambria"/>
                        </a:rPr>
                        <a:t>+</a:t>
                      </a:r>
                      <a:r>
                        <a:rPr sz="2000" spc="-40" dirty="0">
                          <a:latin typeface="+mj-lt"/>
                          <a:cs typeface="Cambria"/>
                        </a:rPr>
                        <a:t> </a:t>
                      </a:r>
                      <a:r>
                        <a:rPr sz="2000" spc="-20" dirty="0">
                          <a:latin typeface="+mj-lt"/>
                          <a:cs typeface="Cambria"/>
                        </a:rPr>
                        <a:t>Tilt</a:t>
                      </a:r>
                      <a:endParaRPr sz="2000" dirty="0">
                        <a:latin typeface="+mj-lt"/>
                        <a:cs typeface="Cambria"/>
                      </a:endParaRPr>
                    </a:p>
                  </a:txBody>
                  <a:tcPr marL="0" marR="0" marT="219710" marB="0">
                    <a:lnL w="28575">
                      <a:solidFill>
                        <a:srgbClr val="3B6480"/>
                      </a:solidFill>
                      <a:prstDash val="solid"/>
                    </a:lnL>
                    <a:lnR w="28575">
                      <a:solidFill>
                        <a:srgbClr val="3B6480"/>
                      </a:solidFill>
                      <a:prstDash val="solid"/>
                    </a:lnR>
                    <a:lnT w="28575">
                      <a:solidFill>
                        <a:srgbClr val="3B6480"/>
                      </a:solidFill>
                      <a:prstDash val="solid"/>
                    </a:lnT>
                    <a:lnB w="28575">
                      <a:solidFill>
                        <a:srgbClr val="3B6480"/>
                      </a:solidFill>
                      <a:prstDash val="solid"/>
                    </a:lnB>
                  </a:tcPr>
                </a:tc>
                <a:tc>
                  <a:txBody>
                    <a:bodyPr/>
                    <a:lstStyle/>
                    <a:p>
                      <a:pPr marL="808355" algn="ctr">
                        <a:lnSpc>
                          <a:spcPct val="100000"/>
                        </a:lnSpc>
                        <a:spcBef>
                          <a:spcPts val="1880"/>
                        </a:spcBef>
                      </a:pPr>
                      <a:r>
                        <a:rPr sz="2000" spc="-645" dirty="0">
                          <a:latin typeface="+mj-lt"/>
                          <a:cs typeface="Arial MT"/>
                        </a:rPr>
                        <a:t>NO</a:t>
                      </a:r>
                      <a:endParaRPr sz="2000">
                        <a:latin typeface="+mj-lt"/>
                        <a:cs typeface="Arial MT"/>
                      </a:endParaRPr>
                    </a:p>
                  </a:txBody>
                  <a:tcPr marL="0" marR="0" marT="238760" marB="0">
                    <a:lnL w="28575">
                      <a:solidFill>
                        <a:srgbClr val="3B6480"/>
                      </a:solidFill>
                      <a:prstDash val="solid"/>
                    </a:lnL>
                    <a:lnR w="28575">
                      <a:solidFill>
                        <a:srgbClr val="3B6480"/>
                      </a:solidFill>
                      <a:prstDash val="solid"/>
                    </a:lnR>
                    <a:lnT w="28575">
                      <a:solidFill>
                        <a:srgbClr val="3B6480"/>
                      </a:solidFill>
                      <a:prstDash val="solid"/>
                    </a:lnT>
                    <a:lnB w="28575">
                      <a:solidFill>
                        <a:srgbClr val="3B6480"/>
                      </a:solidFill>
                      <a:prstDash val="solid"/>
                    </a:lnB>
                  </a:tcPr>
                </a:tc>
                <a:tc>
                  <a:txBody>
                    <a:bodyPr/>
                    <a:lstStyle/>
                    <a:p>
                      <a:pPr marL="923925" algn="ctr">
                        <a:lnSpc>
                          <a:spcPct val="100000"/>
                        </a:lnSpc>
                        <a:spcBef>
                          <a:spcPts val="1780"/>
                        </a:spcBef>
                      </a:pPr>
                      <a:r>
                        <a:rPr sz="2000" spc="-470" dirty="0">
                          <a:latin typeface="+mj-lt"/>
                          <a:cs typeface="Arial MT"/>
                        </a:rPr>
                        <a:t>YES</a:t>
                      </a:r>
                      <a:endParaRPr sz="2000">
                        <a:latin typeface="+mj-lt"/>
                        <a:cs typeface="Arial MT"/>
                      </a:endParaRPr>
                    </a:p>
                  </a:txBody>
                  <a:tcPr marL="0" marR="0" marT="226060" marB="0">
                    <a:lnL w="28575">
                      <a:solidFill>
                        <a:srgbClr val="3B6480"/>
                      </a:solidFill>
                      <a:prstDash val="solid"/>
                    </a:lnL>
                    <a:lnR w="28575">
                      <a:solidFill>
                        <a:srgbClr val="3B6480"/>
                      </a:solidFill>
                      <a:prstDash val="solid"/>
                    </a:lnR>
                    <a:lnT w="28575">
                      <a:solidFill>
                        <a:srgbClr val="3B6480"/>
                      </a:solidFill>
                      <a:prstDash val="solid"/>
                    </a:lnT>
                    <a:lnB w="28575">
                      <a:solidFill>
                        <a:srgbClr val="3B6480"/>
                      </a:solidFill>
                      <a:prstDash val="solid"/>
                    </a:lnB>
                  </a:tcPr>
                </a:tc>
                <a:extLst>
                  <a:ext uri="{0D108BD9-81ED-4DB2-BD59-A6C34878D82A}">
                    <a16:rowId xmlns:a16="http://schemas.microsoft.com/office/drawing/2014/main" val="10003"/>
                  </a:ext>
                </a:extLst>
              </a:tr>
              <a:tr h="1151255">
                <a:tc>
                  <a:txBody>
                    <a:bodyPr/>
                    <a:lstStyle/>
                    <a:p>
                      <a:pPr marL="211454">
                        <a:lnSpc>
                          <a:spcPts val="4445"/>
                        </a:lnSpc>
                      </a:pPr>
                      <a:r>
                        <a:rPr sz="2000" spc="290" dirty="0">
                          <a:latin typeface="+mj-lt"/>
                          <a:cs typeface="Arial MT"/>
                        </a:rPr>
                        <a:t>Projective</a:t>
                      </a:r>
                      <a:endParaRPr sz="2000">
                        <a:latin typeface="+mj-lt"/>
                        <a:cs typeface="Arial MT"/>
                      </a:endParaRPr>
                    </a:p>
                    <a:p>
                      <a:pPr marL="193040">
                        <a:lnSpc>
                          <a:spcPts val="3170"/>
                        </a:lnSpc>
                      </a:pPr>
                      <a:r>
                        <a:rPr sz="2000" spc="-80" dirty="0">
                          <a:latin typeface="+mj-lt"/>
                          <a:cs typeface="Consolas"/>
                        </a:rPr>
                        <a:t>JetBrains</a:t>
                      </a:r>
                      <a:r>
                        <a:rPr sz="2000" spc="-245" dirty="0">
                          <a:latin typeface="+mj-lt"/>
                          <a:cs typeface="Consolas"/>
                        </a:rPr>
                        <a:t> </a:t>
                      </a:r>
                      <a:r>
                        <a:rPr sz="2000" spc="-20" dirty="0">
                          <a:latin typeface="+mj-lt"/>
                          <a:cs typeface="Consolas"/>
                        </a:rPr>
                        <a:t>Mono</a:t>
                      </a:r>
                      <a:endParaRPr sz="2000">
                        <a:latin typeface="+mj-lt"/>
                        <a:cs typeface="Consolas"/>
                      </a:endParaRPr>
                    </a:p>
                  </a:txBody>
                  <a:tcPr marL="0" marR="0" marT="0" marB="0">
                    <a:lnL w="28575">
                      <a:solidFill>
                        <a:srgbClr val="3B6480"/>
                      </a:solidFill>
                      <a:prstDash val="solid"/>
                    </a:lnL>
                    <a:lnR w="28575">
                      <a:solidFill>
                        <a:srgbClr val="3B6480"/>
                      </a:solidFill>
                      <a:prstDash val="solid"/>
                    </a:lnR>
                    <a:lnT w="28575">
                      <a:solidFill>
                        <a:srgbClr val="3B6480"/>
                      </a:solidFill>
                      <a:prstDash val="solid"/>
                    </a:lnT>
                    <a:lnB w="28575">
                      <a:solidFill>
                        <a:srgbClr val="3B6480"/>
                      </a:solidFill>
                      <a:prstDash val="solid"/>
                    </a:lnB>
                  </a:tcPr>
                </a:tc>
                <a:tc>
                  <a:txBody>
                    <a:bodyPr/>
                    <a:lstStyle/>
                    <a:p>
                      <a:pPr marL="243204">
                        <a:lnSpc>
                          <a:spcPct val="100000"/>
                        </a:lnSpc>
                        <a:spcBef>
                          <a:spcPts val="1580"/>
                        </a:spcBef>
                      </a:pPr>
                      <a:r>
                        <a:rPr sz="2000" spc="-10" dirty="0">
                          <a:latin typeface="+mj-lt"/>
                          <a:cs typeface="Times New Roman"/>
                        </a:rPr>
                        <a:t>Perspective</a:t>
                      </a:r>
                      <a:endParaRPr sz="2000" dirty="0">
                        <a:latin typeface="+mj-lt"/>
                        <a:cs typeface="Times New Roman"/>
                      </a:endParaRPr>
                    </a:p>
                  </a:txBody>
                  <a:tcPr marL="0" marR="0" marT="200660" marB="0">
                    <a:lnL w="28575">
                      <a:solidFill>
                        <a:srgbClr val="3B6480"/>
                      </a:solidFill>
                      <a:prstDash val="solid"/>
                    </a:lnL>
                    <a:lnR w="28575">
                      <a:solidFill>
                        <a:srgbClr val="3B6480"/>
                      </a:solidFill>
                      <a:prstDash val="solid"/>
                    </a:lnR>
                    <a:lnT w="28575">
                      <a:solidFill>
                        <a:srgbClr val="3B6480"/>
                      </a:solidFill>
                      <a:prstDash val="solid"/>
                    </a:lnT>
                    <a:lnB w="28575">
                      <a:solidFill>
                        <a:srgbClr val="3B6480"/>
                      </a:solidFill>
                      <a:prstDash val="solid"/>
                    </a:lnB>
                  </a:tcPr>
                </a:tc>
                <a:tc>
                  <a:txBody>
                    <a:bodyPr/>
                    <a:lstStyle/>
                    <a:p>
                      <a:pPr marL="808355" algn="ctr">
                        <a:lnSpc>
                          <a:spcPct val="100000"/>
                        </a:lnSpc>
                        <a:spcBef>
                          <a:spcPts val="1880"/>
                        </a:spcBef>
                      </a:pPr>
                      <a:r>
                        <a:rPr sz="2000" spc="-645" dirty="0">
                          <a:latin typeface="+mj-lt"/>
                          <a:cs typeface="Arial MT"/>
                        </a:rPr>
                        <a:t>NO</a:t>
                      </a:r>
                      <a:endParaRPr sz="2000" dirty="0">
                        <a:latin typeface="+mj-lt"/>
                        <a:cs typeface="Arial MT"/>
                      </a:endParaRPr>
                    </a:p>
                  </a:txBody>
                  <a:tcPr marL="0" marR="0" marT="238760" marB="0">
                    <a:lnL w="28575">
                      <a:solidFill>
                        <a:srgbClr val="3B6480"/>
                      </a:solidFill>
                      <a:prstDash val="solid"/>
                    </a:lnL>
                    <a:lnR w="28575">
                      <a:solidFill>
                        <a:srgbClr val="3B6480"/>
                      </a:solidFill>
                      <a:prstDash val="solid"/>
                    </a:lnR>
                    <a:lnT w="28575">
                      <a:solidFill>
                        <a:srgbClr val="3B6480"/>
                      </a:solidFill>
                      <a:prstDash val="solid"/>
                    </a:lnT>
                    <a:lnB w="28575">
                      <a:solidFill>
                        <a:srgbClr val="3B6480"/>
                      </a:solidFill>
                      <a:prstDash val="solid"/>
                    </a:lnB>
                  </a:tcPr>
                </a:tc>
                <a:tc>
                  <a:txBody>
                    <a:bodyPr/>
                    <a:lstStyle/>
                    <a:p>
                      <a:pPr marR="191770" algn="r">
                        <a:lnSpc>
                          <a:spcPct val="100000"/>
                        </a:lnSpc>
                        <a:spcBef>
                          <a:spcPts val="2430"/>
                        </a:spcBef>
                        <a:tabLst>
                          <a:tab pos="639445" algn="l"/>
                        </a:tabLst>
                      </a:pPr>
                      <a:r>
                        <a:rPr sz="2000" spc="-370" dirty="0">
                          <a:latin typeface="+mj-lt"/>
                          <a:cs typeface="Cambria"/>
                        </a:rPr>
                        <a:t>N0</a:t>
                      </a:r>
                      <a:r>
                        <a:rPr sz="2000" dirty="0">
                          <a:latin typeface="+mj-lt"/>
                          <a:cs typeface="Cambria"/>
                        </a:rPr>
                        <a:t>	</a:t>
                      </a:r>
                      <a:r>
                        <a:rPr sz="2000" spc="-1465" dirty="0">
                          <a:latin typeface="+mj-lt"/>
                          <a:cs typeface="Cambria"/>
                        </a:rPr>
                        <a:t>—</a:t>
                      </a:r>
                      <a:r>
                        <a:rPr sz="2000" spc="105" dirty="0">
                          <a:latin typeface="+mj-lt"/>
                          <a:cs typeface="Cambria"/>
                        </a:rPr>
                        <a:t> </a:t>
                      </a:r>
                      <a:r>
                        <a:rPr sz="2000" spc="-70" dirty="0">
                          <a:latin typeface="+mj-lt"/>
                          <a:cs typeface="Cambria"/>
                        </a:rPr>
                        <a:t>Models</a:t>
                      </a:r>
                      <a:r>
                        <a:rPr sz="2000" spc="-60" dirty="0">
                          <a:latin typeface="+mj-lt"/>
                          <a:cs typeface="Cambria"/>
                        </a:rPr>
                        <a:t> </a:t>
                      </a:r>
                      <a:r>
                        <a:rPr sz="2000" spc="-175" dirty="0">
                          <a:latin typeface="+mj-lt"/>
                          <a:cs typeface="Cambria"/>
                        </a:rPr>
                        <a:t>3D</a:t>
                      </a:r>
                      <a:r>
                        <a:rPr sz="2000" spc="-105" dirty="0">
                          <a:latin typeface="+mj-lt"/>
                          <a:cs typeface="Cambria"/>
                        </a:rPr>
                        <a:t> </a:t>
                      </a:r>
                      <a:r>
                        <a:rPr sz="2000" spc="-20" dirty="0">
                          <a:latin typeface="+mj-lt"/>
                          <a:cs typeface="Cambria"/>
                        </a:rPr>
                        <a:t>Depth</a:t>
                      </a:r>
                      <a:endParaRPr sz="2000" dirty="0">
                        <a:latin typeface="+mj-lt"/>
                        <a:cs typeface="Cambria"/>
                      </a:endParaRPr>
                    </a:p>
                  </a:txBody>
                  <a:tcPr marL="0" marR="0" marT="308610" marB="0">
                    <a:lnL w="28575">
                      <a:solidFill>
                        <a:srgbClr val="3B6480"/>
                      </a:solidFill>
                      <a:prstDash val="solid"/>
                    </a:lnL>
                    <a:lnR w="28575">
                      <a:solidFill>
                        <a:srgbClr val="3B6480"/>
                      </a:solidFill>
                      <a:prstDash val="solid"/>
                    </a:lnR>
                    <a:lnT w="28575">
                      <a:solidFill>
                        <a:srgbClr val="3B6480"/>
                      </a:solidFill>
                      <a:prstDash val="solid"/>
                    </a:lnT>
                    <a:lnB w="28575">
                      <a:solidFill>
                        <a:srgbClr val="3B6480"/>
                      </a:solidFill>
                      <a:prstDash val="solid"/>
                    </a:lnB>
                  </a:tcPr>
                </a:tc>
                <a:extLst>
                  <a:ext uri="{0D108BD9-81ED-4DB2-BD59-A6C34878D82A}">
                    <a16:rowId xmlns:a16="http://schemas.microsoft.com/office/drawing/2014/main" val="10004"/>
                  </a:ext>
                </a:extLst>
              </a:tr>
            </a:tbl>
          </a:graphicData>
        </a:graphic>
      </p:graphicFrame>
      <p:sp>
        <p:nvSpPr>
          <p:cNvPr id="14" name="object 14"/>
          <p:cNvSpPr txBox="1"/>
          <p:nvPr/>
        </p:nvSpPr>
        <p:spPr>
          <a:xfrm>
            <a:off x="1036921" y="8044039"/>
            <a:ext cx="14587855" cy="1033144"/>
          </a:xfrm>
          <a:prstGeom prst="rect">
            <a:avLst/>
          </a:prstGeom>
        </p:spPr>
        <p:txBody>
          <a:bodyPr vert="horz" wrap="square" lIns="0" tIns="105410" rIns="0" bIns="0" rtlCol="0">
            <a:spAutoFit/>
          </a:bodyPr>
          <a:lstStyle/>
          <a:p>
            <a:pPr marL="12700" marR="5080" indent="635">
              <a:lnSpc>
                <a:spcPts val="3600"/>
              </a:lnSpc>
              <a:spcBef>
                <a:spcPts val="830"/>
              </a:spcBef>
            </a:pPr>
            <a:r>
              <a:rPr sz="3600" spc="-225" dirty="0">
                <a:latin typeface="Times New Roman"/>
                <a:cs typeface="Times New Roman"/>
              </a:rPr>
              <a:t>As</a:t>
            </a:r>
            <a:r>
              <a:rPr sz="3600" spc="-70" dirty="0">
                <a:latin typeface="Times New Roman"/>
                <a:cs typeface="Times New Roman"/>
              </a:rPr>
              <a:t> </a:t>
            </a:r>
            <a:r>
              <a:rPr sz="3600" dirty="0">
                <a:latin typeface="Times New Roman"/>
                <a:cs typeface="Times New Roman"/>
              </a:rPr>
              <a:t>we</a:t>
            </a:r>
            <a:r>
              <a:rPr sz="3600" spc="-160" dirty="0">
                <a:latin typeface="Times New Roman"/>
                <a:cs typeface="Times New Roman"/>
              </a:rPr>
              <a:t> </a:t>
            </a:r>
            <a:r>
              <a:rPr sz="3600" spc="-100" dirty="0">
                <a:latin typeface="Times New Roman"/>
                <a:cs typeface="Times New Roman"/>
              </a:rPr>
              <a:t>move</a:t>
            </a:r>
            <a:r>
              <a:rPr sz="3600" spc="-50" dirty="0">
                <a:latin typeface="Times New Roman"/>
                <a:cs typeface="Times New Roman"/>
              </a:rPr>
              <a:t> </a:t>
            </a:r>
            <a:r>
              <a:rPr sz="3600" spc="-10" dirty="0">
                <a:latin typeface="Times New Roman"/>
                <a:cs typeface="Times New Roman"/>
              </a:rPr>
              <a:t>down</a:t>
            </a:r>
            <a:r>
              <a:rPr sz="3600" spc="-25" dirty="0">
                <a:latin typeface="Times New Roman"/>
                <a:cs typeface="Times New Roman"/>
              </a:rPr>
              <a:t> </a:t>
            </a:r>
            <a:r>
              <a:rPr sz="3600" dirty="0">
                <a:latin typeface="Times New Roman"/>
                <a:cs typeface="Times New Roman"/>
              </a:rPr>
              <a:t>the</a:t>
            </a:r>
            <a:r>
              <a:rPr sz="3600" spc="-210" dirty="0">
                <a:latin typeface="Times New Roman"/>
                <a:cs typeface="Times New Roman"/>
              </a:rPr>
              <a:t> </a:t>
            </a:r>
            <a:r>
              <a:rPr sz="3600" spc="-10" dirty="0">
                <a:latin typeface="Times New Roman"/>
                <a:cs typeface="Times New Roman"/>
              </a:rPr>
              <a:t>list,</a:t>
            </a:r>
            <a:r>
              <a:rPr sz="3600" spc="-215" dirty="0">
                <a:latin typeface="Times New Roman"/>
                <a:cs typeface="Times New Roman"/>
              </a:rPr>
              <a:t> </a:t>
            </a:r>
            <a:r>
              <a:rPr sz="3600" dirty="0">
                <a:latin typeface="Times New Roman"/>
                <a:cs typeface="Times New Roman"/>
              </a:rPr>
              <a:t>the</a:t>
            </a:r>
            <a:r>
              <a:rPr sz="3600" spc="-135" dirty="0">
                <a:latin typeface="Times New Roman"/>
                <a:cs typeface="Times New Roman"/>
              </a:rPr>
              <a:t> </a:t>
            </a:r>
            <a:r>
              <a:rPr sz="3600" dirty="0">
                <a:latin typeface="Times New Roman"/>
                <a:cs typeface="Times New Roman"/>
              </a:rPr>
              <a:t>transformations</a:t>
            </a:r>
            <a:r>
              <a:rPr sz="3600" spc="-225" dirty="0">
                <a:latin typeface="Times New Roman"/>
                <a:cs typeface="Times New Roman"/>
              </a:rPr>
              <a:t> </a:t>
            </a:r>
            <a:r>
              <a:rPr sz="3600" spc="-20" dirty="0">
                <a:latin typeface="Times New Roman"/>
                <a:cs typeface="Times New Roman"/>
              </a:rPr>
              <a:t>become</a:t>
            </a:r>
            <a:r>
              <a:rPr sz="3600" spc="-25" dirty="0">
                <a:latin typeface="Times New Roman"/>
                <a:cs typeface="Times New Roman"/>
              </a:rPr>
              <a:t> </a:t>
            </a:r>
            <a:r>
              <a:rPr sz="3600" dirty="0">
                <a:latin typeface="Times New Roman"/>
                <a:cs typeface="Times New Roman"/>
              </a:rPr>
              <a:t>more</a:t>
            </a:r>
            <a:r>
              <a:rPr sz="3600" spc="-55" dirty="0">
                <a:latin typeface="Times New Roman"/>
                <a:cs typeface="Times New Roman"/>
              </a:rPr>
              <a:t> </a:t>
            </a:r>
            <a:r>
              <a:rPr sz="3600" spc="-60" dirty="0">
                <a:latin typeface="Times New Roman"/>
                <a:cs typeface="Times New Roman"/>
              </a:rPr>
              <a:t>powerful</a:t>
            </a:r>
            <a:r>
              <a:rPr sz="3600" spc="100" dirty="0">
                <a:latin typeface="Times New Roman"/>
                <a:cs typeface="Times New Roman"/>
              </a:rPr>
              <a:t> </a:t>
            </a:r>
            <a:r>
              <a:rPr sz="3600" dirty="0">
                <a:latin typeface="Times New Roman"/>
                <a:cs typeface="Times New Roman"/>
              </a:rPr>
              <a:t>and</a:t>
            </a:r>
            <a:r>
              <a:rPr sz="3600" spc="-100" dirty="0">
                <a:latin typeface="Times New Roman"/>
                <a:cs typeface="Times New Roman"/>
              </a:rPr>
              <a:t> </a:t>
            </a:r>
            <a:r>
              <a:rPr sz="3600" spc="-10" dirty="0">
                <a:latin typeface="Times New Roman"/>
                <a:cs typeface="Times New Roman"/>
              </a:rPr>
              <a:t>closer </a:t>
            </a:r>
            <a:r>
              <a:rPr sz="3600" dirty="0">
                <a:latin typeface="Times New Roman"/>
                <a:cs typeface="Times New Roman"/>
              </a:rPr>
              <a:t>to</a:t>
            </a:r>
            <a:r>
              <a:rPr sz="3600" spc="-150" dirty="0">
                <a:latin typeface="Times New Roman"/>
                <a:cs typeface="Times New Roman"/>
              </a:rPr>
              <a:t> </a:t>
            </a:r>
            <a:r>
              <a:rPr sz="3600" dirty="0">
                <a:latin typeface="Times New Roman"/>
                <a:cs typeface="Times New Roman"/>
              </a:rPr>
              <a:t>human </a:t>
            </a:r>
            <a:r>
              <a:rPr sz="3600" spc="-45" dirty="0">
                <a:latin typeface="Times New Roman"/>
                <a:cs typeface="Times New Roman"/>
              </a:rPr>
              <a:t>vision,</a:t>
            </a:r>
            <a:r>
              <a:rPr sz="3600" spc="-160" dirty="0">
                <a:latin typeface="Times New Roman"/>
                <a:cs typeface="Times New Roman"/>
              </a:rPr>
              <a:t> </a:t>
            </a:r>
            <a:r>
              <a:rPr sz="3600" dirty="0">
                <a:latin typeface="Times New Roman"/>
                <a:cs typeface="Times New Roman"/>
              </a:rPr>
              <a:t>but</a:t>
            </a:r>
            <a:r>
              <a:rPr sz="3600" spc="25" dirty="0">
                <a:latin typeface="Times New Roman"/>
                <a:cs typeface="Times New Roman"/>
              </a:rPr>
              <a:t> </a:t>
            </a:r>
            <a:r>
              <a:rPr sz="3600" dirty="0">
                <a:latin typeface="Times New Roman"/>
                <a:cs typeface="Times New Roman"/>
              </a:rPr>
              <a:t>the</a:t>
            </a:r>
            <a:r>
              <a:rPr sz="3600" spc="-100" dirty="0">
                <a:latin typeface="Times New Roman"/>
                <a:cs typeface="Times New Roman"/>
              </a:rPr>
              <a:t> </a:t>
            </a:r>
            <a:r>
              <a:rPr sz="3600" dirty="0">
                <a:latin typeface="Times New Roman"/>
                <a:cs typeface="Times New Roman"/>
              </a:rPr>
              <a:t>math</a:t>
            </a:r>
            <a:r>
              <a:rPr sz="3600" spc="-20" dirty="0">
                <a:latin typeface="Times New Roman"/>
                <a:cs typeface="Times New Roman"/>
              </a:rPr>
              <a:t> </a:t>
            </a:r>
            <a:r>
              <a:rPr sz="3600" dirty="0">
                <a:latin typeface="Times New Roman"/>
                <a:cs typeface="Times New Roman"/>
              </a:rPr>
              <a:t>becomes</a:t>
            </a:r>
            <a:r>
              <a:rPr sz="3600" spc="-5" dirty="0">
                <a:latin typeface="Times New Roman"/>
                <a:cs typeface="Times New Roman"/>
              </a:rPr>
              <a:t> </a:t>
            </a:r>
            <a:r>
              <a:rPr sz="3600" spc="-40" dirty="0">
                <a:latin typeface="Times New Roman"/>
                <a:cs typeface="Times New Roman"/>
              </a:rPr>
              <a:t>more</a:t>
            </a:r>
            <a:r>
              <a:rPr sz="3600" spc="-135" dirty="0">
                <a:latin typeface="Times New Roman"/>
                <a:cs typeface="Times New Roman"/>
              </a:rPr>
              <a:t> </a:t>
            </a:r>
            <a:r>
              <a:rPr sz="3600" spc="-10" dirty="0">
                <a:latin typeface="Times New Roman"/>
                <a:cs typeface="Times New Roman"/>
              </a:rPr>
              <a:t>complex.</a:t>
            </a:r>
            <a:endParaRPr sz="360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79800" y="3276600"/>
            <a:ext cx="13855700" cy="5410200"/>
          </a:xfrm>
          <a:prstGeom prst="rect">
            <a:avLst/>
          </a:prstGeom>
        </p:spPr>
      </p:pic>
      <p:graphicFrame>
        <p:nvGraphicFramePr>
          <p:cNvPr id="3" name="object 3"/>
          <p:cNvGraphicFramePr>
            <a:graphicFrameLocks noGrp="1"/>
          </p:cNvGraphicFramePr>
          <p:nvPr/>
        </p:nvGraphicFramePr>
        <p:xfrm>
          <a:off x="524933" y="4330700"/>
          <a:ext cx="2548889" cy="2552065"/>
        </p:xfrm>
        <a:graphic>
          <a:graphicData uri="http://schemas.openxmlformats.org/drawingml/2006/table">
            <a:tbl>
              <a:tblPr firstRow="1" bandRow="1">
                <a:tableStyleId>{2D5ABB26-0587-4C30-8999-92F81FD0307C}</a:tableStyleId>
              </a:tblPr>
              <a:tblGrid>
                <a:gridCol w="825500">
                  <a:extLst>
                    <a:ext uri="{9D8B030D-6E8A-4147-A177-3AD203B41FA5}">
                      <a16:colId xmlns:a16="http://schemas.microsoft.com/office/drawing/2014/main" val="20000"/>
                    </a:ext>
                  </a:extLst>
                </a:gridCol>
                <a:gridCol w="859155">
                  <a:extLst>
                    <a:ext uri="{9D8B030D-6E8A-4147-A177-3AD203B41FA5}">
                      <a16:colId xmlns:a16="http://schemas.microsoft.com/office/drawing/2014/main" val="20001"/>
                    </a:ext>
                  </a:extLst>
                </a:gridCol>
                <a:gridCol w="612140">
                  <a:extLst>
                    <a:ext uri="{9D8B030D-6E8A-4147-A177-3AD203B41FA5}">
                      <a16:colId xmlns:a16="http://schemas.microsoft.com/office/drawing/2014/main" val="20002"/>
                    </a:ext>
                  </a:extLst>
                </a:gridCol>
                <a:gridCol w="106680">
                  <a:extLst>
                    <a:ext uri="{9D8B030D-6E8A-4147-A177-3AD203B41FA5}">
                      <a16:colId xmlns:a16="http://schemas.microsoft.com/office/drawing/2014/main" val="20003"/>
                    </a:ext>
                  </a:extLst>
                </a:gridCol>
                <a:gridCol w="145414">
                  <a:extLst>
                    <a:ext uri="{9D8B030D-6E8A-4147-A177-3AD203B41FA5}">
                      <a16:colId xmlns:a16="http://schemas.microsoft.com/office/drawing/2014/main" val="20004"/>
                    </a:ext>
                  </a:extLst>
                </a:gridCol>
              </a:tblGrid>
              <a:tr h="876300">
                <a:tc>
                  <a:txBody>
                    <a:bodyPr/>
                    <a:lstStyle/>
                    <a:p>
                      <a:pPr marR="135890" algn="r">
                        <a:lnSpc>
                          <a:spcPct val="100000"/>
                        </a:lnSpc>
                        <a:spcBef>
                          <a:spcPts val="1714"/>
                        </a:spcBef>
                      </a:pPr>
                      <a:r>
                        <a:rPr sz="1950" spc="-280" dirty="0">
                          <a:solidFill>
                            <a:srgbClr val="464646"/>
                          </a:solidFill>
                          <a:latin typeface="Courier New"/>
                          <a:cs typeface="Courier New"/>
                        </a:rPr>
                        <a:t>150</a:t>
                      </a:r>
                      <a:endParaRPr sz="1950">
                        <a:latin typeface="Courier New"/>
                        <a:cs typeface="Courier New"/>
                      </a:endParaRPr>
                    </a:p>
                  </a:txBody>
                  <a:tcPr marL="0" marR="0" marT="217804" marB="0">
                    <a:lnL w="28575">
                      <a:solidFill>
                        <a:srgbClr val="446780"/>
                      </a:solidFill>
                      <a:prstDash val="solid"/>
                    </a:lnL>
                    <a:lnR w="28575">
                      <a:solidFill>
                        <a:srgbClr val="446780"/>
                      </a:solidFill>
                      <a:prstDash val="solid"/>
                    </a:lnR>
                    <a:lnT w="28575">
                      <a:solidFill>
                        <a:srgbClr val="446780"/>
                      </a:solidFill>
                      <a:prstDash val="solid"/>
                    </a:lnT>
                    <a:lnB w="28575">
                      <a:solidFill>
                        <a:srgbClr val="446780"/>
                      </a:solidFill>
                      <a:prstDash val="solid"/>
                    </a:lnB>
                  </a:tcPr>
                </a:tc>
                <a:tc>
                  <a:txBody>
                    <a:bodyPr/>
                    <a:lstStyle/>
                    <a:p>
                      <a:pPr marL="71755" algn="ctr">
                        <a:lnSpc>
                          <a:spcPct val="100000"/>
                        </a:lnSpc>
                        <a:spcBef>
                          <a:spcPts val="1714"/>
                        </a:spcBef>
                      </a:pPr>
                      <a:r>
                        <a:rPr sz="1950" spc="-280" dirty="0">
                          <a:solidFill>
                            <a:srgbClr val="4F4F4F"/>
                          </a:solidFill>
                          <a:latin typeface="Courier New"/>
                          <a:cs typeface="Courier New"/>
                        </a:rPr>
                        <a:t>128</a:t>
                      </a:r>
                      <a:endParaRPr sz="1950" dirty="0">
                        <a:latin typeface="Courier New"/>
                        <a:cs typeface="Courier New"/>
                      </a:endParaRPr>
                    </a:p>
                  </a:txBody>
                  <a:tcPr marL="0" marR="0" marT="217804" marB="0">
                    <a:lnL w="28575">
                      <a:solidFill>
                        <a:srgbClr val="446780"/>
                      </a:solidFill>
                      <a:prstDash val="solid"/>
                    </a:lnL>
                    <a:lnR w="28575">
                      <a:solidFill>
                        <a:srgbClr val="446780"/>
                      </a:solidFill>
                      <a:prstDash val="solid"/>
                    </a:lnR>
                    <a:lnT w="28575">
                      <a:solidFill>
                        <a:srgbClr val="446780"/>
                      </a:solidFill>
                      <a:prstDash val="solid"/>
                    </a:lnT>
                    <a:lnB w="28575">
                      <a:solidFill>
                        <a:srgbClr val="446780"/>
                      </a:solidFill>
                      <a:prstDash val="solid"/>
                    </a:lnB>
                  </a:tcPr>
                </a:tc>
                <a:tc>
                  <a:txBody>
                    <a:bodyPr/>
                    <a:lstStyle/>
                    <a:p>
                      <a:pPr marR="45720" algn="r">
                        <a:lnSpc>
                          <a:spcPct val="100000"/>
                        </a:lnSpc>
                        <a:spcBef>
                          <a:spcPts val="1714"/>
                        </a:spcBef>
                      </a:pPr>
                      <a:r>
                        <a:rPr sz="1950" spc="-280" dirty="0">
                          <a:solidFill>
                            <a:srgbClr val="505050"/>
                          </a:solidFill>
                          <a:latin typeface="Courier New"/>
                          <a:cs typeface="Courier New"/>
                        </a:rPr>
                        <a:t>192</a:t>
                      </a:r>
                      <a:endParaRPr sz="1950">
                        <a:latin typeface="Courier New"/>
                        <a:cs typeface="Courier New"/>
                      </a:endParaRPr>
                    </a:p>
                  </a:txBody>
                  <a:tcPr marL="0" marR="0" marT="217804" marB="0">
                    <a:lnL w="28575">
                      <a:solidFill>
                        <a:srgbClr val="446780"/>
                      </a:solidFill>
                      <a:prstDash val="solid"/>
                    </a:lnL>
                    <a:lnT w="28575">
                      <a:solidFill>
                        <a:srgbClr val="446780"/>
                      </a:solidFill>
                      <a:prstDash val="solid"/>
                    </a:lnT>
                    <a:lnB w="28575">
                      <a:solidFill>
                        <a:srgbClr val="446780"/>
                      </a:solidFill>
                      <a:prstDash val="solid"/>
                    </a:lnB>
                  </a:tcPr>
                </a:tc>
                <a:tc gridSpan="2">
                  <a:txBody>
                    <a:bodyPr/>
                    <a:lstStyle/>
                    <a:p>
                      <a:pPr marL="62230">
                        <a:lnSpc>
                          <a:spcPct val="100000"/>
                        </a:lnSpc>
                        <a:spcBef>
                          <a:spcPts val="1714"/>
                        </a:spcBef>
                      </a:pPr>
                      <a:r>
                        <a:rPr sz="1950" spc="-50" dirty="0">
                          <a:solidFill>
                            <a:srgbClr val="707070"/>
                          </a:solidFill>
                          <a:latin typeface="Courier New"/>
                          <a:cs typeface="Courier New"/>
                        </a:rPr>
                        <a:t>]</a:t>
                      </a:r>
                      <a:endParaRPr sz="1950">
                        <a:latin typeface="Courier New"/>
                        <a:cs typeface="Courier New"/>
                      </a:endParaRPr>
                    </a:p>
                  </a:txBody>
                  <a:tcPr marL="0" marR="0" marT="217804" marB="0">
                    <a:lnR w="28575">
                      <a:solidFill>
                        <a:srgbClr val="446780"/>
                      </a:solidFill>
                      <a:prstDash val="solid"/>
                    </a:lnR>
                    <a:lnT w="28575">
                      <a:solidFill>
                        <a:srgbClr val="446780"/>
                      </a:solidFill>
                      <a:prstDash val="solid"/>
                    </a:lnT>
                    <a:lnB w="28575">
                      <a:solidFill>
                        <a:srgbClr val="446780"/>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829310">
                <a:tc>
                  <a:txBody>
                    <a:bodyPr/>
                    <a:lstStyle/>
                    <a:p>
                      <a:pPr marL="173990">
                        <a:lnSpc>
                          <a:spcPct val="100000"/>
                        </a:lnSpc>
                        <a:spcBef>
                          <a:spcPts val="1814"/>
                        </a:spcBef>
                        <a:tabLst>
                          <a:tab pos="381000" algn="l"/>
                        </a:tabLst>
                      </a:pPr>
                      <a:r>
                        <a:rPr sz="1650" spc="-50" dirty="0">
                          <a:solidFill>
                            <a:srgbClr val="565656"/>
                          </a:solidFill>
                          <a:latin typeface="Arial MT"/>
                          <a:cs typeface="Arial MT"/>
                        </a:rPr>
                        <a:t>[</a:t>
                      </a:r>
                      <a:r>
                        <a:rPr sz="1650" dirty="0">
                          <a:solidFill>
                            <a:srgbClr val="565656"/>
                          </a:solidFill>
                          <a:latin typeface="Arial MT"/>
                          <a:cs typeface="Arial MT"/>
                        </a:rPr>
                        <a:t>	</a:t>
                      </a:r>
                      <a:r>
                        <a:rPr sz="1650" spc="-25" dirty="0">
                          <a:solidFill>
                            <a:srgbClr val="595959"/>
                          </a:solidFill>
                          <a:latin typeface="Arial MT"/>
                          <a:cs typeface="Arial MT"/>
                        </a:rPr>
                        <a:t>75</a:t>
                      </a:r>
                      <a:endParaRPr sz="1650" dirty="0">
                        <a:latin typeface="Arial MT"/>
                        <a:cs typeface="Arial MT"/>
                      </a:endParaRPr>
                    </a:p>
                  </a:txBody>
                  <a:tcPr marL="0" marR="0" marT="230504" marB="0">
                    <a:lnL w="28575">
                      <a:solidFill>
                        <a:srgbClr val="446780"/>
                      </a:solidFill>
                      <a:prstDash val="solid"/>
                    </a:lnL>
                    <a:lnR w="28575">
                      <a:solidFill>
                        <a:srgbClr val="446780"/>
                      </a:solidFill>
                      <a:prstDash val="solid"/>
                    </a:lnR>
                    <a:lnT w="28575">
                      <a:solidFill>
                        <a:srgbClr val="446780"/>
                      </a:solidFill>
                      <a:prstDash val="solid"/>
                    </a:lnT>
                    <a:lnB w="28575">
                      <a:solidFill>
                        <a:srgbClr val="446780"/>
                      </a:solidFill>
                      <a:prstDash val="solid"/>
                    </a:lnB>
                  </a:tcPr>
                </a:tc>
                <a:tc>
                  <a:txBody>
                    <a:bodyPr/>
                    <a:lstStyle/>
                    <a:p>
                      <a:pPr marL="104139" algn="ctr">
                        <a:lnSpc>
                          <a:spcPct val="100000"/>
                        </a:lnSpc>
                        <a:spcBef>
                          <a:spcPts val="1814"/>
                        </a:spcBef>
                      </a:pPr>
                      <a:r>
                        <a:rPr sz="1650" spc="-25" dirty="0">
                          <a:solidFill>
                            <a:srgbClr val="424242"/>
                          </a:solidFill>
                          <a:latin typeface="Arial MT"/>
                          <a:cs typeface="Arial MT"/>
                        </a:rPr>
                        <a:t>201</a:t>
                      </a:r>
                      <a:endParaRPr sz="1650">
                        <a:latin typeface="Arial MT"/>
                        <a:cs typeface="Arial MT"/>
                      </a:endParaRPr>
                    </a:p>
                  </a:txBody>
                  <a:tcPr marL="0" marR="0" marT="230504" marB="0">
                    <a:lnL w="28575">
                      <a:solidFill>
                        <a:srgbClr val="446780"/>
                      </a:solidFill>
                      <a:prstDash val="solid"/>
                    </a:lnL>
                    <a:lnR w="28575">
                      <a:solidFill>
                        <a:srgbClr val="446780"/>
                      </a:solidFill>
                      <a:prstDash val="solid"/>
                    </a:lnR>
                    <a:lnT w="28575">
                      <a:solidFill>
                        <a:srgbClr val="446780"/>
                      </a:solidFill>
                      <a:prstDash val="solid"/>
                    </a:lnT>
                    <a:lnB w="28575">
                      <a:solidFill>
                        <a:srgbClr val="446780"/>
                      </a:solidFill>
                      <a:prstDash val="solid"/>
                    </a:lnB>
                  </a:tcPr>
                </a:tc>
                <a:tc>
                  <a:txBody>
                    <a:bodyPr/>
                    <a:lstStyle/>
                    <a:p>
                      <a:pPr marR="90805" algn="r">
                        <a:lnSpc>
                          <a:spcPct val="100000"/>
                        </a:lnSpc>
                        <a:spcBef>
                          <a:spcPts val="1814"/>
                        </a:spcBef>
                      </a:pPr>
                      <a:r>
                        <a:rPr sz="1650" spc="-25" dirty="0">
                          <a:solidFill>
                            <a:srgbClr val="575757"/>
                          </a:solidFill>
                          <a:latin typeface="Arial MT"/>
                          <a:cs typeface="Arial MT"/>
                        </a:rPr>
                        <a:t>44</a:t>
                      </a:r>
                      <a:endParaRPr sz="1650">
                        <a:latin typeface="Arial MT"/>
                        <a:cs typeface="Arial MT"/>
                      </a:endParaRPr>
                    </a:p>
                  </a:txBody>
                  <a:tcPr marL="0" marR="0" marT="230504" marB="0">
                    <a:lnL w="28575">
                      <a:solidFill>
                        <a:srgbClr val="446780"/>
                      </a:solidFill>
                      <a:prstDash val="solid"/>
                    </a:lnL>
                    <a:lnT w="28575">
                      <a:solidFill>
                        <a:srgbClr val="446780"/>
                      </a:solidFill>
                      <a:prstDash val="solid"/>
                    </a:lnT>
                    <a:lnB w="28575">
                      <a:solidFill>
                        <a:srgbClr val="446780"/>
                      </a:solidFill>
                      <a:prstDash val="solid"/>
                    </a:lnB>
                  </a:tcPr>
                </a:tc>
                <a:tc>
                  <a:txBody>
                    <a:bodyPr/>
                    <a:lstStyle/>
                    <a:p>
                      <a:pPr marL="45720">
                        <a:lnSpc>
                          <a:spcPct val="100000"/>
                        </a:lnSpc>
                        <a:spcBef>
                          <a:spcPts val="1814"/>
                        </a:spcBef>
                      </a:pPr>
                      <a:r>
                        <a:rPr sz="1650" spc="-50" dirty="0">
                          <a:solidFill>
                            <a:srgbClr val="6E6E6E"/>
                          </a:solidFill>
                          <a:latin typeface="Arial MT"/>
                          <a:cs typeface="Arial MT"/>
                        </a:rPr>
                        <a:t>]</a:t>
                      </a:r>
                      <a:endParaRPr sz="1650">
                        <a:latin typeface="Arial MT"/>
                        <a:cs typeface="Arial MT"/>
                      </a:endParaRPr>
                    </a:p>
                  </a:txBody>
                  <a:tcPr marL="0" marR="0" marT="230504" marB="0">
                    <a:lnT w="28575">
                      <a:solidFill>
                        <a:srgbClr val="446780"/>
                      </a:solidFill>
                      <a:prstDash val="solid"/>
                    </a:lnT>
                    <a:lnB w="28575">
                      <a:solidFill>
                        <a:srgbClr val="446780"/>
                      </a:solidFill>
                      <a:prstDash val="solid"/>
                    </a:lnB>
                  </a:tcPr>
                </a:tc>
                <a:tc>
                  <a:txBody>
                    <a:bodyPr/>
                    <a:lstStyle/>
                    <a:p>
                      <a:pPr>
                        <a:lnSpc>
                          <a:spcPct val="100000"/>
                        </a:lnSpc>
                      </a:pPr>
                      <a:endParaRPr sz="3000">
                        <a:latin typeface="Times New Roman"/>
                        <a:cs typeface="Times New Roman"/>
                      </a:endParaRPr>
                    </a:p>
                  </a:txBody>
                  <a:tcPr marL="0" marR="0" marT="0" marB="0">
                    <a:lnR w="28575">
                      <a:solidFill>
                        <a:srgbClr val="446780"/>
                      </a:solidFill>
                      <a:prstDash val="solid"/>
                    </a:lnR>
                    <a:lnT w="28575">
                      <a:solidFill>
                        <a:srgbClr val="446780"/>
                      </a:solidFill>
                      <a:prstDash val="solid"/>
                    </a:lnT>
                    <a:lnB w="28575">
                      <a:solidFill>
                        <a:srgbClr val="446780"/>
                      </a:solidFill>
                      <a:prstDash val="solid"/>
                    </a:lnB>
                  </a:tcPr>
                </a:tc>
                <a:extLst>
                  <a:ext uri="{0D108BD9-81ED-4DB2-BD59-A6C34878D82A}">
                    <a16:rowId xmlns:a16="http://schemas.microsoft.com/office/drawing/2014/main" val="10001"/>
                  </a:ext>
                </a:extLst>
              </a:tr>
              <a:tr h="846455">
                <a:tc>
                  <a:txBody>
                    <a:bodyPr/>
                    <a:lstStyle/>
                    <a:p>
                      <a:pPr marR="137795" algn="r">
                        <a:lnSpc>
                          <a:spcPct val="100000"/>
                        </a:lnSpc>
                        <a:spcBef>
                          <a:spcPts val="1880"/>
                        </a:spcBef>
                      </a:pPr>
                      <a:r>
                        <a:rPr sz="1700" spc="-25" dirty="0">
                          <a:solidFill>
                            <a:srgbClr val="545454"/>
                          </a:solidFill>
                          <a:latin typeface="Cambria"/>
                          <a:cs typeface="Cambria"/>
                        </a:rPr>
                        <a:t>255</a:t>
                      </a:r>
                      <a:endParaRPr sz="1700">
                        <a:latin typeface="Cambria"/>
                        <a:cs typeface="Cambria"/>
                      </a:endParaRPr>
                    </a:p>
                  </a:txBody>
                  <a:tcPr marL="0" marR="0" marT="238760" marB="0">
                    <a:lnL w="28575">
                      <a:solidFill>
                        <a:srgbClr val="446780"/>
                      </a:solidFill>
                      <a:prstDash val="solid"/>
                    </a:lnL>
                    <a:lnR w="28575">
                      <a:solidFill>
                        <a:srgbClr val="446780"/>
                      </a:solidFill>
                      <a:prstDash val="solid"/>
                    </a:lnR>
                    <a:lnT w="28575">
                      <a:solidFill>
                        <a:srgbClr val="446780"/>
                      </a:solidFill>
                      <a:prstDash val="solid"/>
                    </a:lnT>
                    <a:lnB w="28575">
                      <a:solidFill>
                        <a:srgbClr val="446780"/>
                      </a:solidFill>
                      <a:prstDash val="solid"/>
                    </a:lnB>
                  </a:tcPr>
                </a:tc>
                <a:tc>
                  <a:txBody>
                    <a:bodyPr/>
                    <a:lstStyle/>
                    <a:p>
                      <a:pPr marL="86995" algn="ctr">
                        <a:lnSpc>
                          <a:spcPct val="100000"/>
                        </a:lnSpc>
                        <a:spcBef>
                          <a:spcPts val="1880"/>
                        </a:spcBef>
                      </a:pPr>
                      <a:r>
                        <a:rPr sz="1700" spc="-25" dirty="0">
                          <a:solidFill>
                            <a:srgbClr val="525252"/>
                          </a:solidFill>
                          <a:latin typeface="Cambria"/>
                          <a:cs typeface="Cambria"/>
                        </a:rPr>
                        <a:t>52</a:t>
                      </a:r>
                      <a:endParaRPr sz="1700">
                        <a:latin typeface="Cambria"/>
                        <a:cs typeface="Cambria"/>
                      </a:endParaRPr>
                    </a:p>
                  </a:txBody>
                  <a:tcPr marL="0" marR="0" marT="238760" marB="0">
                    <a:lnL w="28575">
                      <a:solidFill>
                        <a:srgbClr val="446780"/>
                      </a:solidFill>
                      <a:prstDash val="solid"/>
                    </a:lnL>
                    <a:lnR w="28575">
                      <a:solidFill>
                        <a:srgbClr val="446780"/>
                      </a:solidFill>
                      <a:prstDash val="solid"/>
                    </a:lnR>
                    <a:lnT w="28575">
                      <a:solidFill>
                        <a:srgbClr val="446780"/>
                      </a:solidFill>
                      <a:prstDash val="solid"/>
                    </a:lnT>
                    <a:lnB w="28575">
                      <a:solidFill>
                        <a:srgbClr val="446780"/>
                      </a:solidFill>
                      <a:prstDash val="solid"/>
                    </a:lnB>
                  </a:tcPr>
                </a:tc>
                <a:tc>
                  <a:txBody>
                    <a:bodyPr/>
                    <a:lstStyle/>
                    <a:p>
                      <a:pPr marR="38100" algn="r">
                        <a:lnSpc>
                          <a:spcPct val="100000"/>
                        </a:lnSpc>
                        <a:spcBef>
                          <a:spcPts val="1880"/>
                        </a:spcBef>
                      </a:pPr>
                      <a:r>
                        <a:rPr sz="1700" spc="-25" dirty="0">
                          <a:solidFill>
                            <a:srgbClr val="575757"/>
                          </a:solidFill>
                          <a:latin typeface="Cambria"/>
                          <a:cs typeface="Cambria"/>
                        </a:rPr>
                        <a:t>110</a:t>
                      </a:r>
                      <a:endParaRPr sz="1700">
                        <a:latin typeface="Cambria"/>
                        <a:cs typeface="Cambria"/>
                      </a:endParaRPr>
                    </a:p>
                  </a:txBody>
                  <a:tcPr marL="0" marR="0" marT="238760" marB="0">
                    <a:lnL w="28575">
                      <a:solidFill>
                        <a:srgbClr val="446780"/>
                      </a:solidFill>
                      <a:prstDash val="solid"/>
                    </a:lnL>
                    <a:lnT w="28575">
                      <a:solidFill>
                        <a:srgbClr val="446780"/>
                      </a:solidFill>
                      <a:prstDash val="solid"/>
                    </a:lnT>
                    <a:lnB w="28575">
                      <a:solidFill>
                        <a:srgbClr val="446780"/>
                      </a:solidFill>
                      <a:prstDash val="solid"/>
                    </a:lnB>
                  </a:tcPr>
                </a:tc>
                <a:tc>
                  <a:txBody>
                    <a:bodyPr/>
                    <a:lstStyle/>
                    <a:p>
                      <a:pPr marR="3175">
                        <a:lnSpc>
                          <a:spcPct val="100000"/>
                        </a:lnSpc>
                      </a:pPr>
                      <a:endParaRPr sz="3000">
                        <a:latin typeface="Times New Roman"/>
                        <a:cs typeface="Times New Roman"/>
                      </a:endParaRPr>
                    </a:p>
                  </a:txBody>
                  <a:tcPr marL="0" marR="0" marT="0" marB="0">
                    <a:lnT w="28575">
                      <a:solidFill>
                        <a:srgbClr val="446780"/>
                      </a:solidFill>
                      <a:prstDash val="solid"/>
                    </a:lnT>
                    <a:lnB w="28575">
                      <a:solidFill>
                        <a:srgbClr val="446780"/>
                      </a:solidFill>
                      <a:prstDash val="solid"/>
                    </a:lnB>
                  </a:tcPr>
                </a:tc>
                <a:tc>
                  <a:txBody>
                    <a:bodyPr/>
                    <a:lstStyle/>
                    <a:p>
                      <a:pPr>
                        <a:lnSpc>
                          <a:spcPct val="100000"/>
                        </a:lnSpc>
                        <a:spcBef>
                          <a:spcPts val="1880"/>
                        </a:spcBef>
                      </a:pPr>
                      <a:r>
                        <a:rPr sz="1700" spc="-50" dirty="0">
                          <a:solidFill>
                            <a:srgbClr val="5D5D5D"/>
                          </a:solidFill>
                          <a:latin typeface="Cambria"/>
                          <a:cs typeface="Cambria"/>
                        </a:rPr>
                        <a:t>]</a:t>
                      </a:r>
                      <a:endParaRPr sz="1700" dirty="0">
                        <a:latin typeface="Cambria"/>
                        <a:cs typeface="Cambria"/>
                      </a:endParaRPr>
                    </a:p>
                  </a:txBody>
                  <a:tcPr marL="0" marR="0" marT="238760" marB="0">
                    <a:lnR w="28575">
                      <a:solidFill>
                        <a:srgbClr val="446780"/>
                      </a:solidFill>
                      <a:prstDash val="solid"/>
                    </a:lnR>
                    <a:lnT w="28575">
                      <a:solidFill>
                        <a:srgbClr val="446780"/>
                      </a:solidFill>
                      <a:prstDash val="solid"/>
                    </a:lnT>
                    <a:lnB w="28575">
                      <a:solidFill>
                        <a:srgbClr val="446780"/>
                      </a:solidFill>
                      <a:prstDash val="solid"/>
                    </a:lnB>
                  </a:tcPr>
                </a:tc>
                <a:extLst>
                  <a:ext uri="{0D108BD9-81ED-4DB2-BD59-A6C34878D82A}">
                    <a16:rowId xmlns:a16="http://schemas.microsoft.com/office/drawing/2014/main" val="10002"/>
                  </a:ext>
                </a:extLst>
              </a:tr>
            </a:tbl>
          </a:graphicData>
        </a:graphic>
      </p:graphicFrame>
      <p:sp>
        <p:nvSpPr>
          <p:cNvPr id="4" name="object 4"/>
          <p:cNvSpPr txBox="1">
            <a:spLocks noGrp="1"/>
          </p:cNvSpPr>
          <p:nvPr>
            <p:ph type="title"/>
          </p:nvPr>
        </p:nvSpPr>
        <p:spPr>
          <a:xfrm>
            <a:off x="531604" y="285397"/>
            <a:ext cx="14606796" cy="820738"/>
          </a:xfrm>
          <a:prstGeom prst="rect">
            <a:avLst/>
          </a:prstGeom>
        </p:spPr>
        <p:txBody>
          <a:bodyPr vert="horz" wrap="square" lIns="0" tIns="12700" rIns="0" bIns="0" rtlCol="0">
            <a:spAutoFit/>
          </a:bodyPr>
          <a:lstStyle/>
          <a:p>
            <a:pPr marL="12700">
              <a:lnSpc>
                <a:spcPts val="6315"/>
              </a:lnSpc>
              <a:spcBef>
                <a:spcPts val="100"/>
              </a:spcBef>
            </a:pPr>
            <a:r>
              <a:rPr sz="5900" spc="60" dirty="0">
                <a:latin typeface="Arial MT"/>
                <a:cs typeface="Arial MT"/>
              </a:rPr>
              <a:t>Geometric</a:t>
            </a:r>
            <a:r>
              <a:rPr sz="5900" spc="-50" dirty="0">
                <a:latin typeface="Arial MT"/>
                <a:cs typeface="Arial MT"/>
              </a:rPr>
              <a:t> </a:t>
            </a:r>
            <a:r>
              <a:rPr sz="5900" spc="-10" dirty="0">
                <a:latin typeface="Arial MT"/>
                <a:cs typeface="Arial MT"/>
              </a:rPr>
              <a:t>Image</a:t>
            </a:r>
            <a:r>
              <a:rPr lang="en-IN" sz="5900" dirty="0">
                <a:latin typeface="Arial MT"/>
                <a:cs typeface="Arial MT"/>
              </a:rPr>
              <a:t> </a:t>
            </a:r>
            <a:r>
              <a:rPr spc="-10" dirty="0">
                <a:latin typeface="Arial MT"/>
                <a:cs typeface="Arial MT"/>
              </a:rPr>
              <a:t>Transformations</a:t>
            </a:r>
          </a:p>
        </p:txBody>
      </p:sp>
      <p:sp>
        <p:nvSpPr>
          <p:cNvPr id="5" name="object 5"/>
          <p:cNvSpPr txBox="1"/>
          <p:nvPr/>
        </p:nvSpPr>
        <p:spPr>
          <a:xfrm>
            <a:off x="534832" y="1899355"/>
            <a:ext cx="14146368" cy="509755"/>
          </a:xfrm>
          <a:prstGeom prst="rect">
            <a:avLst/>
          </a:prstGeom>
        </p:spPr>
        <p:txBody>
          <a:bodyPr vert="horz" wrap="square" lIns="0" tIns="73025" rIns="0" bIns="0" rtlCol="0">
            <a:spAutoFit/>
          </a:bodyPr>
          <a:lstStyle/>
          <a:p>
            <a:pPr marL="12700" marR="5080" indent="-635">
              <a:lnSpc>
                <a:spcPts val="3400"/>
              </a:lnSpc>
              <a:spcBef>
                <a:spcPts val="575"/>
              </a:spcBef>
            </a:pPr>
            <a:r>
              <a:rPr sz="3200" spc="-215" dirty="0">
                <a:latin typeface="Cambria"/>
                <a:cs typeface="Cambria"/>
              </a:rPr>
              <a:t>From</a:t>
            </a:r>
            <a:r>
              <a:rPr sz="3200" spc="-55" dirty="0">
                <a:latin typeface="Cambria"/>
                <a:cs typeface="Cambria"/>
              </a:rPr>
              <a:t> </a:t>
            </a:r>
            <a:r>
              <a:rPr sz="3200" spc="-75" dirty="0">
                <a:latin typeface="Cambria"/>
                <a:cs typeface="Cambria"/>
              </a:rPr>
              <a:t>Pixels</a:t>
            </a:r>
            <a:r>
              <a:rPr sz="3200" spc="-100" dirty="0">
                <a:latin typeface="Cambria"/>
                <a:cs typeface="Cambria"/>
              </a:rPr>
              <a:t> </a:t>
            </a:r>
            <a:r>
              <a:rPr sz="3200" spc="-190" dirty="0">
                <a:latin typeface="Cambria"/>
                <a:cs typeface="Cambria"/>
              </a:rPr>
              <a:t>to</a:t>
            </a:r>
            <a:r>
              <a:rPr sz="3200" spc="-180" dirty="0">
                <a:latin typeface="Cambria"/>
                <a:cs typeface="Cambria"/>
              </a:rPr>
              <a:t> </a:t>
            </a:r>
            <a:r>
              <a:rPr sz="3200" spc="-110" dirty="0">
                <a:latin typeface="Cambria"/>
                <a:cs typeface="Cambria"/>
              </a:rPr>
              <a:t>Pefspective:</a:t>
            </a:r>
            <a:r>
              <a:rPr sz="3200" spc="35" dirty="0">
                <a:latin typeface="Cambria"/>
                <a:cs typeface="Cambria"/>
              </a:rPr>
              <a:t> </a:t>
            </a:r>
            <a:r>
              <a:rPr sz="3200" spc="-220" dirty="0">
                <a:latin typeface="Cambria"/>
                <a:cs typeface="Cambria"/>
              </a:rPr>
              <a:t>A</a:t>
            </a:r>
            <a:r>
              <a:rPr sz="3200" spc="-80" dirty="0">
                <a:latin typeface="Cambria"/>
                <a:cs typeface="Cambria"/>
              </a:rPr>
              <a:t> </a:t>
            </a:r>
            <a:r>
              <a:rPr sz="3200" spc="-120" dirty="0">
                <a:latin typeface="Cambria"/>
                <a:cs typeface="Cambria"/>
              </a:rPr>
              <a:t>Foundational </a:t>
            </a:r>
            <a:r>
              <a:rPr sz="3200" spc="-170" dirty="0">
                <a:latin typeface="Cambria"/>
                <a:cs typeface="Cambria"/>
              </a:rPr>
              <a:t>Guide</a:t>
            </a:r>
            <a:r>
              <a:rPr sz="3200" spc="-65" dirty="0">
                <a:latin typeface="Cambria"/>
                <a:cs typeface="Cambria"/>
              </a:rPr>
              <a:t> </a:t>
            </a:r>
            <a:r>
              <a:rPr sz="3200" spc="-150" dirty="0">
                <a:latin typeface="Cambria"/>
                <a:cs typeface="Cambria"/>
              </a:rPr>
              <a:t>for </a:t>
            </a:r>
            <a:r>
              <a:rPr sz="3200" spc="-190" dirty="0">
                <a:latin typeface="Cambria"/>
                <a:cs typeface="Cambria"/>
              </a:rPr>
              <a:t>Computer</a:t>
            </a:r>
            <a:r>
              <a:rPr sz="3200" spc="110" dirty="0">
                <a:latin typeface="Cambria"/>
                <a:cs typeface="Cambria"/>
              </a:rPr>
              <a:t> </a:t>
            </a:r>
            <a:r>
              <a:rPr sz="3200" spc="-105" dirty="0">
                <a:latin typeface="Cambria"/>
                <a:cs typeface="Cambria"/>
              </a:rPr>
              <a:t>Vision</a:t>
            </a:r>
            <a:r>
              <a:rPr sz="3200" spc="-70" dirty="0">
                <a:latin typeface="Cambria"/>
                <a:cs typeface="Cambria"/>
              </a:rPr>
              <a:t> </a:t>
            </a:r>
            <a:r>
              <a:rPr sz="3200" spc="-550" dirty="0">
                <a:latin typeface="Cambria"/>
                <a:cs typeface="Cambria"/>
              </a:rPr>
              <a:t>&amp;</a:t>
            </a:r>
            <a:r>
              <a:rPr sz="3200" spc="-25" dirty="0">
                <a:latin typeface="Cambria"/>
                <a:cs typeface="Cambria"/>
              </a:rPr>
              <a:t> </a:t>
            </a:r>
            <a:r>
              <a:rPr sz="3200" spc="-10" dirty="0">
                <a:latin typeface="Cambria"/>
                <a:cs typeface="Cambria"/>
              </a:rPr>
              <a:t>Robotics.</a:t>
            </a:r>
            <a:endParaRPr sz="3200" dirty="0">
              <a:latin typeface="Cambria"/>
              <a:cs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65700" y="5956300"/>
            <a:ext cx="3276600" cy="2374900"/>
          </a:xfrm>
          <a:prstGeom prst="rect">
            <a:avLst/>
          </a:prstGeom>
        </p:spPr>
      </p:pic>
      <p:pic>
        <p:nvPicPr>
          <p:cNvPr id="3" name="object 3"/>
          <p:cNvPicPr/>
          <p:nvPr/>
        </p:nvPicPr>
        <p:blipFill>
          <a:blip r:embed="rId3" cstate="print"/>
          <a:stretch>
            <a:fillRect/>
          </a:stretch>
        </p:blipFill>
        <p:spPr>
          <a:xfrm>
            <a:off x="13309600" y="6134100"/>
            <a:ext cx="2819400" cy="1955800"/>
          </a:xfrm>
          <a:prstGeom prst="rect">
            <a:avLst/>
          </a:prstGeom>
        </p:spPr>
      </p:pic>
      <p:pic>
        <p:nvPicPr>
          <p:cNvPr id="4" name="object 4"/>
          <p:cNvPicPr/>
          <p:nvPr/>
        </p:nvPicPr>
        <p:blipFill>
          <a:blip r:embed="rId4" cstate="print"/>
          <a:stretch>
            <a:fillRect/>
          </a:stretch>
        </p:blipFill>
        <p:spPr>
          <a:xfrm>
            <a:off x="762000" y="4914900"/>
            <a:ext cx="15951200" cy="546100"/>
          </a:xfrm>
          <a:prstGeom prst="rect">
            <a:avLst/>
          </a:prstGeom>
        </p:spPr>
      </p:pic>
      <p:pic>
        <p:nvPicPr>
          <p:cNvPr id="5" name="object 5"/>
          <p:cNvPicPr/>
          <p:nvPr/>
        </p:nvPicPr>
        <p:blipFill>
          <a:blip r:embed="rId5" cstate="print"/>
          <a:stretch>
            <a:fillRect/>
          </a:stretch>
        </p:blipFill>
        <p:spPr>
          <a:xfrm>
            <a:off x="5473700" y="3124200"/>
            <a:ext cx="889000" cy="889000"/>
          </a:xfrm>
          <a:prstGeom prst="rect">
            <a:avLst/>
          </a:prstGeom>
        </p:spPr>
      </p:pic>
      <p:pic>
        <p:nvPicPr>
          <p:cNvPr id="6" name="object 6"/>
          <p:cNvPicPr/>
          <p:nvPr/>
        </p:nvPicPr>
        <p:blipFill>
          <a:blip r:embed="rId6" cstate="print"/>
          <a:stretch>
            <a:fillRect/>
          </a:stretch>
        </p:blipFill>
        <p:spPr>
          <a:xfrm>
            <a:off x="7048500" y="3124200"/>
            <a:ext cx="889000" cy="889000"/>
          </a:xfrm>
          <a:prstGeom prst="rect">
            <a:avLst/>
          </a:prstGeom>
        </p:spPr>
      </p:pic>
      <p:pic>
        <p:nvPicPr>
          <p:cNvPr id="7" name="object 7"/>
          <p:cNvPicPr/>
          <p:nvPr/>
        </p:nvPicPr>
        <p:blipFill>
          <a:blip r:embed="rId7" cstate="print"/>
          <a:stretch>
            <a:fillRect/>
          </a:stretch>
        </p:blipFill>
        <p:spPr>
          <a:xfrm>
            <a:off x="6184900" y="2679700"/>
            <a:ext cx="1016000" cy="355600"/>
          </a:xfrm>
          <a:prstGeom prst="rect">
            <a:avLst/>
          </a:prstGeom>
        </p:spPr>
      </p:pic>
      <p:pic>
        <p:nvPicPr>
          <p:cNvPr id="8" name="object 8"/>
          <p:cNvPicPr/>
          <p:nvPr/>
        </p:nvPicPr>
        <p:blipFill>
          <a:blip r:embed="rId8" cstate="print"/>
          <a:stretch>
            <a:fillRect/>
          </a:stretch>
        </p:blipFill>
        <p:spPr>
          <a:xfrm>
            <a:off x="13423900" y="2908300"/>
            <a:ext cx="1333500" cy="1447800"/>
          </a:xfrm>
          <a:prstGeom prst="rect">
            <a:avLst/>
          </a:prstGeom>
        </p:spPr>
      </p:pic>
      <p:pic>
        <p:nvPicPr>
          <p:cNvPr id="9" name="object 9"/>
          <p:cNvPicPr/>
          <p:nvPr/>
        </p:nvPicPr>
        <p:blipFill>
          <a:blip r:embed="rId9" cstate="print"/>
          <a:stretch>
            <a:fillRect/>
          </a:stretch>
        </p:blipFill>
        <p:spPr>
          <a:xfrm>
            <a:off x="15290800" y="2552700"/>
            <a:ext cx="889000" cy="889000"/>
          </a:xfrm>
          <a:prstGeom prst="rect">
            <a:avLst/>
          </a:prstGeom>
        </p:spPr>
      </p:pic>
      <p:sp>
        <p:nvSpPr>
          <p:cNvPr id="10" name="object 10"/>
          <p:cNvSpPr/>
          <p:nvPr/>
        </p:nvSpPr>
        <p:spPr>
          <a:xfrm>
            <a:off x="497416" y="524932"/>
            <a:ext cx="0" cy="8775700"/>
          </a:xfrm>
          <a:custGeom>
            <a:avLst/>
            <a:gdLst/>
            <a:ahLst/>
            <a:cxnLst/>
            <a:rect l="l" t="t" r="r" b="b"/>
            <a:pathLst>
              <a:path h="8775700">
                <a:moveTo>
                  <a:pt x="0" y="8775700"/>
                </a:moveTo>
                <a:lnTo>
                  <a:pt x="0" y="0"/>
                </a:lnTo>
              </a:path>
            </a:pathLst>
          </a:custGeom>
          <a:ln w="12700">
            <a:solidFill>
              <a:srgbClr val="486780"/>
            </a:solidFill>
          </a:ln>
        </p:spPr>
        <p:txBody>
          <a:bodyPr wrap="square" lIns="0" tIns="0" rIns="0" bIns="0" rtlCol="0"/>
          <a:lstStyle/>
          <a:p>
            <a:endParaRPr/>
          </a:p>
        </p:txBody>
      </p:sp>
      <p:grpSp>
        <p:nvGrpSpPr>
          <p:cNvPr id="11" name="object 11"/>
          <p:cNvGrpSpPr/>
          <p:nvPr/>
        </p:nvGrpSpPr>
        <p:grpSpPr>
          <a:xfrm>
            <a:off x="491066" y="524932"/>
            <a:ext cx="16433800" cy="8775700"/>
            <a:chOff x="491066" y="524932"/>
            <a:chExt cx="16433800" cy="8775700"/>
          </a:xfrm>
        </p:grpSpPr>
        <p:sp>
          <p:nvSpPr>
            <p:cNvPr id="12" name="object 12"/>
            <p:cNvSpPr/>
            <p:nvPr/>
          </p:nvSpPr>
          <p:spPr>
            <a:xfrm>
              <a:off x="16918521" y="524932"/>
              <a:ext cx="0" cy="8775700"/>
            </a:xfrm>
            <a:custGeom>
              <a:avLst/>
              <a:gdLst/>
              <a:ahLst/>
              <a:cxnLst/>
              <a:rect l="l" t="t" r="r" b="b"/>
              <a:pathLst>
                <a:path h="8775700">
                  <a:moveTo>
                    <a:pt x="0" y="8775700"/>
                  </a:moveTo>
                  <a:lnTo>
                    <a:pt x="0" y="0"/>
                  </a:lnTo>
                </a:path>
              </a:pathLst>
            </a:custGeom>
            <a:ln w="12700">
              <a:solidFill>
                <a:srgbClr val="486780"/>
              </a:solidFill>
            </a:ln>
          </p:spPr>
          <p:txBody>
            <a:bodyPr wrap="square" lIns="0" tIns="0" rIns="0" bIns="0" rtlCol="0"/>
            <a:lstStyle/>
            <a:p>
              <a:endParaRPr/>
            </a:p>
          </p:txBody>
        </p:sp>
        <p:sp>
          <p:nvSpPr>
            <p:cNvPr id="13" name="object 13"/>
            <p:cNvSpPr/>
            <p:nvPr/>
          </p:nvSpPr>
          <p:spPr>
            <a:xfrm>
              <a:off x="491066" y="531282"/>
              <a:ext cx="16433800" cy="0"/>
            </a:xfrm>
            <a:custGeom>
              <a:avLst/>
              <a:gdLst/>
              <a:ahLst/>
              <a:cxnLst/>
              <a:rect l="l" t="t" r="r" b="b"/>
              <a:pathLst>
                <a:path w="16433800">
                  <a:moveTo>
                    <a:pt x="0" y="0"/>
                  </a:moveTo>
                  <a:lnTo>
                    <a:pt x="16433800" y="0"/>
                  </a:lnTo>
                </a:path>
              </a:pathLst>
            </a:custGeom>
            <a:ln w="12700">
              <a:solidFill>
                <a:srgbClr val="486780"/>
              </a:solidFill>
            </a:ln>
          </p:spPr>
          <p:txBody>
            <a:bodyPr wrap="square" lIns="0" tIns="0" rIns="0" bIns="0" rtlCol="0"/>
            <a:lstStyle/>
            <a:p>
              <a:endParaRPr/>
            </a:p>
          </p:txBody>
        </p:sp>
        <p:sp>
          <p:nvSpPr>
            <p:cNvPr id="14" name="object 14"/>
            <p:cNvSpPr/>
            <p:nvPr/>
          </p:nvSpPr>
          <p:spPr>
            <a:xfrm>
              <a:off x="491066" y="9294282"/>
              <a:ext cx="16433800" cy="0"/>
            </a:xfrm>
            <a:custGeom>
              <a:avLst/>
              <a:gdLst/>
              <a:ahLst/>
              <a:cxnLst/>
              <a:rect l="l" t="t" r="r" b="b"/>
              <a:pathLst>
                <a:path w="16433800">
                  <a:moveTo>
                    <a:pt x="0" y="0"/>
                  </a:moveTo>
                  <a:lnTo>
                    <a:pt x="16433800" y="0"/>
                  </a:lnTo>
                </a:path>
              </a:pathLst>
            </a:custGeom>
            <a:ln w="12700">
              <a:solidFill>
                <a:srgbClr val="486780"/>
              </a:solidFill>
            </a:ln>
          </p:spPr>
          <p:txBody>
            <a:bodyPr wrap="square" lIns="0" tIns="0" rIns="0" bIns="0" rtlCol="0"/>
            <a:lstStyle/>
            <a:p>
              <a:endParaRPr/>
            </a:p>
          </p:txBody>
        </p:sp>
        <p:sp>
          <p:nvSpPr>
            <p:cNvPr id="15" name="object 15"/>
            <p:cNvSpPr/>
            <p:nvPr/>
          </p:nvSpPr>
          <p:spPr>
            <a:xfrm>
              <a:off x="967316" y="5439832"/>
              <a:ext cx="0" cy="3268345"/>
            </a:xfrm>
            <a:custGeom>
              <a:avLst/>
              <a:gdLst/>
              <a:ahLst/>
              <a:cxnLst/>
              <a:rect l="l" t="t" r="r" b="b"/>
              <a:pathLst>
                <a:path h="3268345">
                  <a:moveTo>
                    <a:pt x="0" y="3268133"/>
                  </a:moveTo>
                  <a:lnTo>
                    <a:pt x="0" y="0"/>
                  </a:lnTo>
                </a:path>
              </a:pathLst>
            </a:custGeom>
            <a:ln w="12700">
              <a:solidFill>
                <a:srgbClr val="577C9C"/>
              </a:solidFill>
            </a:ln>
          </p:spPr>
          <p:txBody>
            <a:bodyPr wrap="square" lIns="0" tIns="0" rIns="0" bIns="0" rtlCol="0"/>
            <a:lstStyle/>
            <a:p>
              <a:endParaRPr/>
            </a:p>
          </p:txBody>
        </p:sp>
        <p:sp>
          <p:nvSpPr>
            <p:cNvPr id="16" name="object 16"/>
            <p:cNvSpPr/>
            <p:nvPr/>
          </p:nvSpPr>
          <p:spPr>
            <a:xfrm>
              <a:off x="16448621" y="5439832"/>
              <a:ext cx="0" cy="3268345"/>
            </a:xfrm>
            <a:custGeom>
              <a:avLst/>
              <a:gdLst/>
              <a:ahLst/>
              <a:cxnLst/>
              <a:rect l="l" t="t" r="r" b="b"/>
              <a:pathLst>
                <a:path h="3268345">
                  <a:moveTo>
                    <a:pt x="0" y="3268133"/>
                  </a:moveTo>
                  <a:lnTo>
                    <a:pt x="0" y="0"/>
                  </a:lnTo>
                </a:path>
              </a:pathLst>
            </a:custGeom>
            <a:ln w="12700">
              <a:solidFill>
                <a:srgbClr val="577C9C"/>
              </a:solidFill>
            </a:ln>
          </p:spPr>
          <p:txBody>
            <a:bodyPr wrap="square" lIns="0" tIns="0" rIns="0" bIns="0" rtlCol="0"/>
            <a:lstStyle/>
            <a:p>
              <a:endParaRPr/>
            </a:p>
          </p:txBody>
        </p:sp>
        <p:sp>
          <p:nvSpPr>
            <p:cNvPr id="17" name="object 17"/>
            <p:cNvSpPr/>
            <p:nvPr/>
          </p:nvSpPr>
          <p:spPr>
            <a:xfrm>
              <a:off x="960966" y="5446182"/>
              <a:ext cx="15494000" cy="0"/>
            </a:xfrm>
            <a:custGeom>
              <a:avLst/>
              <a:gdLst/>
              <a:ahLst/>
              <a:cxnLst/>
              <a:rect l="l" t="t" r="r" b="b"/>
              <a:pathLst>
                <a:path w="15494000">
                  <a:moveTo>
                    <a:pt x="0" y="0"/>
                  </a:moveTo>
                  <a:lnTo>
                    <a:pt x="15494000" y="0"/>
                  </a:lnTo>
                </a:path>
              </a:pathLst>
            </a:custGeom>
            <a:ln w="12700">
              <a:solidFill>
                <a:srgbClr val="577C9C"/>
              </a:solidFill>
            </a:ln>
          </p:spPr>
          <p:txBody>
            <a:bodyPr wrap="square" lIns="0" tIns="0" rIns="0" bIns="0" rtlCol="0"/>
            <a:lstStyle/>
            <a:p>
              <a:endParaRPr/>
            </a:p>
          </p:txBody>
        </p:sp>
        <p:sp>
          <p:nvSpPr>
            <p:cNvPr id="18" name="object 18"/>
            <p:cNvSpPr/>
            <p:nvPr/>
          </p:nvSpPr>
          <p:spPr>
            <a:xfrm>
              <a:off x="960966" y="8701616"/>
              <a:ext cx="15494000" cy="0"/>
            </a:xfrm>
            <a:custGeom>
              <a:avLst/>
              <a:gdLst/>
              <a:ahLst/>
              <a:cxnLst/>
              <a:rect l="l" t="t" r="r" b="b"/>
              <a:pathLst>
                <a:path w="15494000">
                  <a:moveTo>
                    <a:pt x="0" y="0"/>
                  </a:moveTo>
                  <a:lnTo>
                    <a:pt x="15494000" y="0"/>
                  </a:lnTo>
                </a:path>
              </a:pathLst>
            </a:custGeom>
            <a:ln w="12700">
              <a:solidFill>
                <a:srgbClr val="577C9C"/>
              </a:solidFill>
            </a:ln>
          </p:spPr>
          <p:txBody>
            <a:bodyPr wrap="square" lIns="0" tIns="0" rIns="0" bIns="0" rtlCol="0"/>
            <a:lstStyle/>
            <a:p>
              <a:endParaRPr/>
            </a:p>
          </p:txBody>
        </p:sp>
        <p:pic>
          <p:nvPicPr>
            <p:cNvPr id="19" name="object 19"/>
            <p:cNvPicPr/>
            <p:nvPr/>
          </p:nvPicPr>
          <p:blipFill>
            <a:blip r:embed="rId10" cstate="print"/>
            <a:stretch>
              <a:fillRect/>
            </a:stretch>
          </p:blipFill>
          <p:spPr>
            <a:xfrm>
              <a:off x="9004299" y="7061199"/>
              <a:ext cx="12700" cy="368300"/>
            </a:xfrm>
            <a:prstGeom prst="rect">
              <a:avLst/>
            </a:prstGeom>
          </p:spPr>
        </p:pic>
        <p:pic>
          <p:nvPicPr>
            <p:cNvPr id="20" name="object 20"/>
            <p:cNvPicPr/>
            <p:nvPr/>
          </p:nvPicPr>
          <p:blipFill>
            <a:blip r:embed="rId11" cstate="print"/>
            <a:stretch>
              <a:fillRect/>
            </a:stretch>
          </p:blipFill>
          <p:spPr>
            <a:xfrm>
              <a:off x="9004299" y="7480299"/>
              <a:ext cx="12700" cy="228600"/>
            </a:xfrm>
            <a:prstGeom prst="rect">
              <a:avLst/>
            </a:prstGeom>
          </p:spPr>
        </p:pic>
        <p:pic>
          <p:nvPicPr>
            <p:cNvPr id="21" name="object 21"/>
            <p:cNvPicPr/>
            <p:nvPr/>
          </p:nvPicPr>
          <p:blipFill>
            <a:blip r:embed="rId12" cstate="print"/>
            <a:stretch>
              <a:fillRect/>
            </a:stretch>
          </p:blipFill>
          <p:spPr>
            <a:xfrm>
              <a:off x="8991599" y="6565899"/>
              <a:ext cx="25400" cy="330200"/>
            </a:xfrm>
            <a:prstGeom prst="rect">
              <a:avLst/>
            </a:prstGeom>
          </p:spPr>
        </p:pic>
      </p:grpSp>
      <p:sp>
        <p:nvSpPr>
          <p:cNvPr id="22" name="object 22"/>
          <p:cNvSpPr txBox="1"/>
          <p:nvPr/>
        </p:nvSpPr>
        <p:spPr>
          <a:xfrm>
            <a:off x="967316" y="2067982"/>
            <a:ext cx="7480300" cy="2844800"/>
          </a:xfrm>
          <a:prstGeom prst="rect">
            <a:avLst/>
          </a:prstGeom>
          <a:ln w="12700">
            <a:solidFill>
              <a:srgbClr val="577C9C"/>
            </a:solidFill>
          </a:ln>
        </p:spPr>
        <p:txBody>
          <a:bodyPr vert="horz" wrap="square" lIns="0" tIns="186055" rIns="0" bIns="0" rtlCol="0">
            <a:spAutoFit/>
          </a:bodyPr>
          <a:lstStyle/>
          <a:p>
            <a:pPr marL="291465">
              <a:lnSpc>
                <a:spcPct val="100000"/>
              </a:lnSpc>
              <a:spcBef>
                <a:spcPts val="1465"/>
              </a:spcBef>
            </a:pPr>
            <a:r>
              <a:rPr sz="3800" spc="-10" dirty="0">
                <a:latin typeface="Arial MT"/>
                <a:cs typeface="Arial MT"/>
              </a:rPr>
              <a:t>Orthogonal</a:t>
            </a:r>
            <a:endParaRPr sz="3800">
              <a:latin typeface="Arial MT"/>
              <a:cs typeface="Arial MT"/>
            </a:endParaRPr>
          </a:p>
          <a:p>
            <a:pPr marL="283845" marR="3481070" indent="-1905">
              <a:lnSpc>
                <a:spcPct val="91900"/>
              </a:lnSpc>
              <a:spcBef>
                <a:spcPts val="1155"/>
              </a:spcBef>
              <a:tabLst>
                <a:tab pos="1683385" algn="l"/>
              </a:tabLst>
            </a:pPr>
            <a:r>
              <a:rPr sz="2750" spc="-100" dirty="0">
                <a:latin typeface="Cambria"/>
                <a:cs typeface="Cambria"/>
              </a:rPr>
              <a:t>Moves</a:t>
            </a:r>
            <a:r>
              <a:rPr sz="2750" spc="-50" dirty="0">
                <a:latin typeface="Cambria"/>
                <a:cs typeface="Cambria"/>
              </a:rPr>
              <a:t> </a:t>
            </a:r>
            <a:r>
              <a:rPr sz="2750" spc="-40" dirty="0">
                <a:latin typeface="Cambria"/>
                <a:cs typeface="Cambria"/>
              </a:rPr>
              <a:t>pixels</a:t>
            </a:r>
            <a:r>
              <a:rPr sz="2750" spc="-95" dirty="0">
                <a:latin typeface="Cambria"/>
                <a:cs typeface="Cambria"/>
              </a:rPr>
              <a:t> </a:t>
            </a:r>
            <a:r>
              <a:rPr sz="2750" spc="-25" dirty="0">
                <a:latin typeface="Cambria"/>
                <a:cs typeface="Cambria"/>
              </a:rPr>
              <a:t>via </a:t>
            </a:r>
            <a:r>
              <a:rPr sz="2700" spc="-110" dirty="0">
                <a:latin typeface="Cambria"/>
                <a:cs typeface="Cambria"/>
              </a:rPr>
              <a:t>rotation/mirroring</a:t>
            </a:r>
            <a:r>
              <a:rPr sz="2700" spc="30" dirty="0">
                <a:latin typeface="Cambria"/>
                <a:cs typeface="Cambria"/>
              </a:rPr>
              <a:t> </a:t>
            </a:r>
            <a:r>
              <a:rPr sz="2700" spc="-100" dirty="0">
                <a:latin typeface="Cambria"/>
                <a:cs typeface="Cambria"/>
              </a:rPr>
              <a:t>without </a:t>
            </a:r>
            <a:r>
              <a:rPr sz="2850" spc="-10" dirty="0">
                <a:latin typeface="Cambria"/>
                <a:cs typeface="Cambria"/>
              </a:rPr>
              <a:t>changing</a:t>
            </a:r>
            <a:r>
              <a:rPr sz="2850" dirty="0">
                <a:latin typeface="Cambria"/>
                <a:cs typeface="Cambria"/>
              </a:rPr>
              <a:t>	</a:t>
            </a:r>
            <a:r>
              <a:rPr sz="2850" spc="-145" dirty="0">
                <a:latin typeface="Cambria"/>
                <a:cs typeface="Cambria"/>
              </a:rPr>
              <a:t>values,</a:t>
            </a:r>
            <a:r>
              <a:rPr sz="2850" dirty="0">
                <a:latin typeface="Cambria"/>
                <a:cs typeface="Cambria"/>
              </a:rPr>
              <a:t> </a:t>
            </a:r>
            <a:r>
              <a:rPr sz="2850" spc="-10" dirty="0">
                <a:latin typeface="Cambria"/>
                <a:cs typeface="Cambria"/>
              </a:rPr>
              <a:t>shape,</a:t>
            </a:r>
            <a:endParaRPr sz="2850">
              <a:latin typeface="Cambria"/>
              <a:cs typeface="Cambria"/>
            </a:endParaRPr>
          </a:p>
          <a:p>
            <a:pPr marL="283845">
              <a:lnSpc>
                <a:spcPts val="3000"/>
              </a:lnSpc>
            </a:pPr>
            <a:r>
              <a:rPr sz="2850" spc="-195" dirty="0">
                <a:latin typeface="Cambria"/>
                <a:cs typeface="Cambria"/>
              </a:rPr>
              <a:t>or</a:t>
            </a:r>
            <a:r>
              <a:rPr sz="2850" spc="-20" dirty="0">
                <a:latin typeface="Cambria"/>
                <a:cs typeface="Cambria"/>
              </a:rPr>
              <a:t> </a:t>
            </a:r>
            <a:r>
              <a:rPr sz="2850" spc="-10" dirty="0">
                <a:latin typeface="Cambria"/>
                <a:cs typeface="Cambria"/>
              </a:rPr>
              <a:t>size.</a:t>
            </a:r>
            <a:endParaRPr sz="2850">
              <a:latin typeface="Cambria"/>
              <a:cs typeface="Cambria"/>
            </a:endParaRPr>
          </a:p>
        </p:txBody>
      </p:sp>
      <p:sp>
        <p:nvSpPr>
          <p:cNvPr id="23" name="object 23"/>
          <p:cNvSpPr txBox="1"/>
          <p:nvPr/>
        </p:nvSpPr>
        <p:spPr>
          <a:xfrm>
            <a:off x="1237147" y="5406857"/>
            <a:ext cx="3502025" cy="2940050"/>
          </a:xfrm>
          <a:prstGeom prst="rect">
            <a:avLst/>
          </a:prstGeom>
        </p:spPr>
        <p:txBody>
          <a:bodyPr vert="horz" wrap="square" lIns="0" tIns="200025" rIns="0" bIns="0" rtlCol="0">
            <a:spAutoFit/>
          </a:bodyPr>
          <a:lstStyle/>
          <a:p>
            <a:pPr marL="33020">
              <a:lnSpc>
                <a:spcPct val="100000"/>
              </a:lnSpc>
              <a:spcBef>
                <a:spcPts val="1575"/>
              </a:spcBef>
            </a:pPr>
            <a:r>
              <a:rPr sz="4100" spc="-10" dirty="0">
                <a:latin typeface="Arial MT"/>
                <a:cs typeface="Arial MT"/>
              </a:rPr>
              <a:t>Afiine</a:t>
            </a:r>
            <a:endParaRPr sz="4100">
              <a:latin typeface="Arial MT"/>
              <a:cs typeface="Arial MT"/>
            </a:endParaRPr>
          </a:p>
          <a:p>
            <a:pPr marL="14604" marR="5080" indent="-2540">
              <a:lnSpc>
                <a:spcPts val="3050"/>
              </a:lnSpc>
              <a:spcBef>
                <a:spcPts val="1340"/>
              </a:spcBef>
            </a:pPr>
            <a:r>
              <a:rPr sz="2750" spc="-35" dirty="0">
                <a:latin typeface="Cambria"/>
                <a:cs typeface="Cambria"/>
              </a:rPr>
              <a:t>Maps</a:t>
            </a:r>
            <a:r>
              <a:rPr sz="2750" spc="-125" dirty="0">
                <a:latin typeface="Cambria"/>
                <a:cs typeface="Cambria"/>
              </a:rPr>
              <a:t> </a:t>
            </a:r>
            <a:r>
              <a:rPr sz="2750" spc="-20" dirty="0">
                <a:latin typeface="Cambria"/>
                <a:cs typeface="Cambria"/>
              </a:rPr>
              <a:t>pixels</a:t>
            </a:r>
            <a:r>
              <a:rPr sz="2750" spc="-130" dirty="0">
                <a:latin typeface="Cambria"/>
                <a:cs typeface="Cambria"/>
              </a:rPr>
              <a:t> </a:t>
            </a:r>
            <a:r>
              <a:rPr sz="2750" spc="-55" dirty="0">
                <a:latin typeface="Cambria"/>
                <a:cs typeface="Cambria"/>
              </a:rPr>
              <a:t>using</a:t>
            </a:r>
            <a:r>
              <a:rPr sz="2750" spc="-15" dirty="0">
                <a:latin typeface="Cambria"/>
                <a:cs typeface="Cambria"/>
              </a:rPr>
              <a:t> </a:t>
            </a:r>
            <a:r>
              <a:rPr sz="2750" spc="-20" dirty="0">
                <a:latin typeface="Cambria"/>
                <a:cs typeface="Cambria"/>
              </a:rPr>
              <a:t>linear </a:t>
            </a:r>
            <a:r>
              <a:rPr sz="2750" spc="-35" dirty="0">
                <a:latin typeface="Cambria"/>
                <a:cs typeface="Cambria"/>
              </a:rPr>
              <a:t>scaling</a:t>
            </a:r>
            <a:r>
              <a:rPr sz="2750" spc="25" dirty="0">
                <a:latin typeface="Cambria"/>
                <a:cs typeface="Cambria"/>
              </a:rPr>
              <a:t> </a:t>
            </a:r>
            <a:r>
              <a:rPr sz="2750" spc="-120" dirty="0">
                <a:latin typeface="Cambria"/>
                <a:cs typeface="Cambria"/>
              </a:rPr>
              <a:t>and</a:t>
            </a:r>
            <a:r>
              <a:rPr sz="2750" spc="-35" dirty="0">
                <a:latin typeface="Cambria"/>
                <a:cs typeface="Cambria"/>
              </a:rPr>
              <a:t> </a:t>
            </a:r>
            <a:r>
              <a:rPr sz="2750" spc="-10" dirty="0">
                <a:latin typeface="Cambria"/>
                <a:cs typeface="Cambria"/>
              </a:rPr>
              <a:t>shearing, </a:t>
            </a:r>
            <a:r>
              <a:rPr sz="2750" spc="-85" dirty="0">
                <a:latin typeface="Cambria"/>
                <a:cs typeface="Cambria"/>
              </a:rPr>
              <a:t>allowing</a:t>
            </a:r>
            <a:r>
              <a:rPr sz="2750" spc="35" dirty="0">
                <a:latin typeface="Cambria"/>
                <a:cs typeface="Cambria"/>
              </a:rPr>
              <a:t> </a:t>
            </a:r>
            <a:r>
              <a:rPr sz="2750" spc="-25" dirty="0">
                <a:latin typeface="Cambria"/>
                <a:cs typeface="Cambria"/>
              </a:rPr>
              <a:t>size/shape </a:t>
            </a:r>
            <a:r>
              <a:rPr sz="2700" dirty="0">
                <a:latin typeface="Cambria"/>
                <a:cs typeface="Cambria"/>
              </a:rPr>
              <a:t>changes</a:t>
            </a:r>
            <a:r>
              <a:rPr sz="2700" spc="40" dirty="0">
                <a:latin typeface="Cambria"/>
                <a:cs typeface="Cambria"/>
              </a:rPr>
              <a:t> </a:t>
            </a:r>
            <a:r>
              <a:rPr sz="2700" spc="-10" dirty="0">
                <a:latin typeface="Cambria"/>
                <a:cs typeface="Cambria"/>
              </a:rPr>
              <a:t>while </a:t>
            </a:r>
            <a:r>
              <a:rPr sz="2850" spc="-150" dirty="0">
                <a:latin typeface="Cambria"/>
                <a:cs typeface="Cambria"/>
              </a:rPr>
              <a:t>preserving</a:t>
            </a:r>
            <a:r>
              <a:rPr sz="2850" spc="75" dirty="0">
                <a:latin typeface="Cambria"/>
                <a:cs typeface="Cambria"/>
              </a:rPr>
              <a:t> </a:t>
            </a:r>
            <a:r>
              <a:rPr sz="2850" spc="-140" dirty="0">
                <a:latin typeface="Cambria"/>
                <a:cs typeface="Cambria"/>
              </a:rPr>
              <a:t>parallel</a:t>
            </a:r>
            <a:r>
              <a:rPr sz="2850" spc="-15" dirty="0">
                <a:latin typeface="Cambria"/>
                <a:cs typeface="Cambria"/>
              </a:rPr>
              <a:t> </a:t>
            </a:r>
            <a:r>
              <a:rPr sz="2850" spc="-30" dirty="0">
                <a:latin typeface="Cambria"/>
                <a:cs typeface="Cambria"/>
              </a:rPr>
              <a:t>lines.</a:t>
            </a:r>
            <a:endParaRPr sz="2850">
              <a:latin typeface="Cambria"/>
              <a:cs typeface="Cambria"/>
            </a:endParaRPr>
          </a:p>
        </p:txBody>
      </p:sp>
      <p:sp>
        <p:nvSpPr>
          <p:cNvPr id="24" name="object 24"/>
          <p:cNvSpPr txBox="1">
            <a:spLocks noGrp="1"/>
          </p:cNvSpPr>
          <p:nvPr>
            <p:ph type="title"/>
          </p:nvPr>
        </p:nvSpPr>
        <p:spPr>
          <a:xfrm>
            <a:off x="6150706" y="596899"/>
            <a:ext cx="5105400" cy="977900"/>
          </a:xfrm>
          <a:prstGeom prst="rect">
            <a:avLst/>
          </a:prstGeom>
        </p:spPr>
        <p:txBody>
          <a:bodyPr vert="horz" wrap="square" lIns="0" tIns="12700" rIns="0" bIns="0" rtlCol="0">
            <a:spAutoFit/>
          </a:bodyPr>
          <a:lstStyle/>
          <a:p>
            <a:pPr marL="12700">
              <a:lnSpc>
                <a:spcPct val="100000"/>
              </a:lnSpc>
              <a:spcBef>
                <a:spcPts val="100"/>
              </a:spcBef>
            </a:pPr>
            <a:r>
              <a:rPr sz="6250" spc="-110" dirty="0">
                <a:latin typeface="Cambria"/>
                <a:cs typeface="Cambria"/>
              </a:rPr>
              <a:t>Key</a:t>
            </a:r>
            <a:r>
              <a:rPr sz="6250" spc="-225" dirty="0">
                <a:latin typeface="Cambria"/>
                <a:cs typeface="Cambria"/>
              </a:rPr>
              <a:t> </a:t>
            </a:r>
            <a:r>
              <a:rPr sz="6250" spc="-90" dirty="0">
                <a:latin typeface="Cambria"/>
                <a:cs typeface="Cambria"/>
              </a:rPr>
              <a:t>Takeaways</a:t>
            </a:r>
            <a:endParaRPr sz="6250">
              <a:latin typeface="Cambria"/>
              <a:cs typeface="Cambria"/>
            </a:endParaRPr>
          </a:p>
        </p:txBody>
      </p:sp>
      <p:sp>
        <p:nvSpPr>
          <p:cNvPr id="25" name="object 25"/>
          <p:cNvSpPr txBox="1"/>
          <p:nvPr/>
        </p:nvSpPr>
        <p:spPr>
          <a:xfrm>
            <a:off x="8447616" y="2067982"/>
            <a:ext cx="8001000" cy="2844800"/>
          </a:xfrm>
          <a:prstGeom prst="rect">
            <a:avLst/>
          </a:prstGeom>
          <a:ln w="12700">
            <a:solidFill>
              <a:srgbClr val="577C9C"/>
            </a:solidFill>
          </a:ln>
        </p:spPr>
        <p:txBody>
          <a:bodyPr vert="horz" wrap="square" lIns="0" tIns="147955" rIns="0" bIns="0" rtlCol="0">
            <a:spAutoFit/>
          </a:bodyPr>
          <a:lstStyle/>
          <a:p>
            <a:pPr marL="829944">
              <a:lnSpc>
                <a:spcPct val="100000"/>
              </a:lnSpc>
              <a:spcBef>
                <a:spcPts val="1165"/>
              </a:spcBef>
            </a:pPr>
            <a:r>
              <a:rPr sz="4100" spc="-10" dirty="0">
                <a:latin typeface="Calibri"/>
                <a:cs typeface="Calibri"/>
              </a:rPr>
              <a:t>Euclidean</a:t>
            </a:r>
            <a:endParaRPr sz="4100">
              <a:latin typeface="Calibri"/>
              <a:cs typeface="Calibri"/>
            </a:endParaRPr>
          </a:p>
          <a:p>
            <a:pPr marL="834390" marR="3486785" indent="-7620">
              <a:lnSpc>
                <a:spcPct val="90300"/>
              </a:lnSpc>
              <a:spcBef>
                <a:spcPts val="1060"/>
              </a:spcBef>
            </a:pPr>
            <a:r>
              <a:rPr sz="2850" spc="-120" dirty="0">
                <a:latin typeface="Cambria"/>
                <a:cs typeface="Cambria"/>
              </a:rPr>
              <a:t>Changes</a:t>
            </a:r>
            <a:r>
              <a:rPr sz="2850" spc="10" dirty="0">
                <a:latin typeface="Cambria"/>
                <a:cs typeface="Cambria"/>
              </a:rPr>
              <a:t> </a:t>
            </a:r>
            <a:r>
              <a:rPr sz="2850" spc="-105" dirty="0">
                <a:latin typeface="Cambria"/>
                <a:cs typeface="Cambria"/>
              </a:rPr>
              <a:t>pixel</a:t>
            </a:r>
            <a:r>
              <a:rPr sz="2850" spc="-50" dirty="0">
                <a:latin typeface="Cambria"/>
                <a:cs typeface="Cambria"/>
              </a:rPr>
              <a:t> </a:t>
            </a:r>
            <a:r>
              <a:rPr sz="2850" spc="-135" dirty="0">
                <a:latin typeface="Cambria"/>
                <a:cs typeface="Cambria"/>
              </a:rPr>
              <a:t>position</a:t>
            </a:r>
            <a:r>
              <a:rPr sz="2850" spc="15" dirty="0">
                <a:latin typeface="Cambria"/>
                <a:cs typeface="Cambria"/>
              </a:rPr>
              <a:t> </a:t>
            </a:r>
            <a:r>
              <a:rPr sz="2850" spc="-50" dirty="0">
                <a:latin typeface="Cambria"/>
                <a:cs typeface="Cambria"/>
              </a:rPr>
              <a:t>via </a:t>
            </a:r>
            <a:r>
              <a:rPr sz="2700" spc="-85" dirty="0">
                <a:latin typeface="Cambria"/>
                <a:cs typeface="Cambria"/>
              </a:rPr>
              <a:t>rotation</a:t>
            </a:r>
            <a:r>
              <a:rPr sz="2700" spc="-60" dirty="0">
                <a:latin typeface="Cambria"/>
                <a:cs typeface="Cambria"/>
              </a:rPr>
              <a:t> </a:t>
            </a:r>
            <a:r>
              <a:rPr sz="2700" spc="-20" dirty="0">
                <a:latin typeface="Cambria"/>
                <a:cs typeface="Cambria"/>
              </a:rPr>
              <a:t>and</a:t>
            </a:r>
            <a:r>
              <a:rPr sz="2700" spc="-125" dirty="0">
                <a:latin typeface="Cambria"/>
                <a:cs typeface="Cambria"/>
              </a:rPr>
              <a:t> </a:t>
            </a:r>
            <a:r>
              <a:rPr sz="2700" spc="-10" dirty="0">
                <a:latin typeface="Cambria"/>
                <a:cs typeface="Cambria"/>
              </a:rPr>
              <a:t>translation </a:t>
            </a:r>
            <a:r>
              <a:rPr sz="2850" spc="-185" dirty="0">
                <a:latin typeface="Cambria"/>
                <a:cs typeface="Cambria"/>
              </a:rPr>
              <a:t>while</a:t>
            </a:r>
            <a:r>
              <a:rPr sz="2850" spc="-5" dirty="0">
                <a:latin typeface="Cambria"/>
                <a:cs typeface="Cambria"/>
              </a:rPr>
              <a:t> </a:t>
            </a:r>
            <a:r>
              <a:rPr sz="2850" spc="-165" dirty="0">
                <a:latin typeface="Cambria"/>
                <a:cs typeface="Cambria"/>
              </a:rPr>
              <a:t>preserving</a:t>
            </a:r>
            <a:r>
              <a:rPr sz="2850" spc="45" dirty="0">
                <a:latin typeface="Cambria"/>
                <a:cs typeface="Cambria"/>
              </a:rPr>
              <a:t> </a:t>
            </a:r>
            <a:r>
              <a:rPr sz="2850" spc="-70" dirty="0">
                <a:latin typeface="Cambria"/>
                <a:cs typeface="Cambria"/>
              </a:rPr>
              <a:t>size</a:t>
            </a:r>
            <a:r>
              <a:rPr sz="2850" spc="-45" dirty="0">
                <a:latin typeface="Cambria"/>
                <a:cs typeface="Cambria"/>
              </a:rPr>
              <a:t> </a:t>
            </a:r>
            <a:r>
              <a:rPr sz="2850" spc="-25" dirty="0">
                <a:latin typeface="Cambria"/>
                <a:cs typeface="Cambria"/>
              </a:rPr>
              <a:t>and </a:t>
            </a:r>
            <a:r>
              <a:rPr sz="2850" spc="-10" dirty="0">
                <a:latin typeface="Cambria"/>
                <a:cs typeface="Cambria"/>
              </a:rPr>
              <a:t>shape.</a:t>
            </a:r>
            <a:endParaRPr sz="2850">
              <a:latin typeface="Cambria"/>
              <a:cs typeface="Cambria"/>
            </a:endParaRPr>
          </a:p>
        </p:txBody>
      </p:sp>
      <p:sp>
        <p:nvSpPr>
          <p:cNvPr id="26" name="object 26"/>
          <p:cNvSpPr txBox="1"/>
          <p:nvPr/>
        </p:nvSpPr>
        <p:spPr>
          <a:xfrm>
            <a:off x="9270313" y="5442646"/>
            <a:ext cx="3296920" cy="2903855"/>
          </a:xfrm>
          <a:prstGeom prst="rect">
            <a:avLst/>
          </a:prstGeom>
        </p:spPr>
        <p:txBody>
          <a:bodyPr vert="horz" wrap="square" lIns="0" tIns="183515" rIns="0" bIns="0" rtlCol="0">
            <a:spAutoFit/>
          </a:bodyPr>
          <a:lstStyle/>
          <a:p>
            <a:pPr marL="12700">
              <a:lnSpc>
                <a:spcPct val="100000"/>
              </a:lnSpc>
              <a:spcBef>
                <a:spcPts val="1445"/>
              </a:spcBef>
            </a:pPr>
            <a:r>
              <a:rPr sz="3950" spc="-10" dirty="0">
                <a:latin typeface="Arial MT"/>
                <a:cs typeface="Arial MT"/>
              </a:rPr>
              <a:t>Projective</a:t>
            </a:r>
            <a:endParaRPr sz="3950">
              <a:latin typeface="Arial MT"/>
              <a:cs typeface="Arial MT"/>
            </a:endParaRPr>
          </a:p>
          <a:p>
            <a:pPr marL="32384" marR="5080" indent="-6350">
              <a:lnSpc>
                <a:spcPct val="92000"/>
              </a:lnSpc>
              <a:spcBef>
                <a:spcPts val="1230"/>
              </a:spcBef>
            </a:pPr>
            <a:r>
              <a:rPr sz="2850" spc="-150" dirty="0">
                <a:latin typeface="Cambria"/>
                <a:cs typeface="Cambria"/>
              </a:rPr>
              <a:t>The</a:t>
            </a:r>
            <a:r>
              <a:rPr sz="2850" spc="20" dirty="0">
                <a:latin typeface="Cambria"/>
                <a:cs typeface="Cambria"/>
              </a:rPr>
              <a:t> </a:t>
            </a:r>
            <a:r>
              <a:rPr sz="2850" spc="-170" dirty="0">
                <a:latin typeface="Cambria"/>
                <a:cs typeface="Cambria"/>
              </a:rPr>
              <a:t>most</a:t>
            </a:r>
            <a:r>
              <a:rPr sz="2850" spc="45" dirty="0">
                <a:latin typeface="Cambria"/>
                <a:cs typeface="Cambria"/>
              </a:rPr>
              <a:t> </a:t>
            </a:r>
            <a:r>
              <a:rPr sz="2850" spc="-145" dirty="0">
                <a:latin typeface="Cambria"/>
                <a:cs typeface="Cambria"/>
              </a:rPr>
              <a:t>general</a:t>
            </a:r>
            <a:r>
              <a:rPr sz="2850" spc="-5" dirty="0">
                <a:latin typeface="Cambria"/>
                <a:cs typeface="Cambria"/>
              </a:rPr>
              <a:t> </a:t>
            </a:r>
            <a:r>
              <a:rPr sz="2850" spc="-145" dirty="0">
                <a:latin typeface="Cambria"/>
                <a:cs typeface="Cambria"/>
              </a:rPr>
              <a:t>form; </a:t>
            </a:r>
            <a:r>
              <a:rPr sz="2750" spc="-100" dirty="0">
                <a:latin typeface="Cambria"/>
                <a:cs typeface="Cambria"/>
              </a:rPr>
              <a:t>models</a:t>
            </a:r>
            <a:r>
              <a:rPr sz="2750" spc="-10" dirty="0">
                <a:latin typeface="Cambria"/>
                <a:cs typeface="Cambria"/>
              </a:rPr>
              <a:t> </a:t>
            </a:r>
            <a:r>
              <a:rPr sz="2750" spc="-229" dirty="0">
                <a:latin typeface="Cambria"/>
                <a:cs typeface="Cambria"/>
              </a:rPr>
              <a:t>3D</a:t>
            </a:r>
            <a:r>
              <a:rPr sz="2750" spc="-45" dirty="0">
                <a:latin typeface="Cambria"/>
                <a:cs typeface="Cambria"/>
              </a:rPr>
              <a:t> </a:t>
            </a:r>
            <a:r>
              <a:rPr sz="2750" spc="-10" dirty="0">
                <a:latin typeface="Cambria"/>
                <a:cs typeface="Cambria"/>
              </a:rPr>
              <a:t>perspective </a:t>
            </a:r>
            <a:r>
              <a:rPr sz="2850" spc="-210" dirty="0">
                <a:latin typeface="Cambria"/>
                <a:cs typeface="Cambria"/>
              </a:rPr>
              <a:t>where</a:t>
            </a:r>
            <a:r>
              <a:rPr sz="2850" spc="5" dirty="0">
                <a:latin typeface="Cambria"/>
                <a:cs typeface="Cambria"/>
              </a:rPr>
              <a:t> </a:t>
            </a:r>
            <a:r>
              <a:rPr sz="2850" spc="-140" dirty="0">
                <a:latin typeface="Cambria"/>
                <a:cs typeface="Cambria"/>
              </a:rPr>
              <a:t>parallel</a:t>
            </a:r>
            <a:r>
              <a:rPr sz="2850" spc="60" dirty="0">
                <a:latin typeface="Cambria"/>
                <a:cs typeface="Cambria"/>
              </a:rPr>
              <a:t> </a:t>
            </a:r>
            <a:r>
              <a:rPr sz="2850" spc="-10" dirty="0">
                <a:latin typeface="Cambria"/>
                <a:cs typeface="Cambria"/>
              </a:rPr>
              <a:t>lines </a:t>
            </a:r>
            <a:r>
              <a:rPr sz="2600" spc="-10" dirty="0">
                <a:latin typeface="Cambria"/>
                <a:cs typeface="Cambria"/>
              </a:rPr>
              <a:t>converge</a:t>
            </a:r>
            <a:r>
              <a:rPr sz="2600" spc="40" dirty="0">
                <a:latin typeface="Cambria"/>
                <a:cs typeface="Cambria"/>
              </a:rPr>
              <a:t> </a:t>
            </a:r>
            <a:r>
              <a:rPr sz="2600" dirty="0">
                <a:latin typeface="Cambria"/>
                <a:cs typeface="Cambria"/>
              </a:rPr>
              <a:t>and</a:t>
            </a:r>
            <a:r>
              <a:rPr sz="2600" spc="-135" dirty="0">
                <a:latin typeface="Cambria"/>
                <a:cs typeface="Cambria"/>
              </a:rPr>
              <a:t> </a:t>
            </a:r>
            <a:r>
              <a:rPr sz="2600" spc="-20" dirty="0">
                <a:latin typeface="Cambria"/>
                <a:cs typeface="Cambria"/>
              </a:rPr>
              <a:t>size </a:t>
            </a:r>
            <a:r>
              <a:rPr sz="2850" spc="-90" dirty="0">
                <a:latin typeface="Cambria"/>
                <a:cs typeface="Cambria"/>
              </a:rPr>
              <a:t>changes</a:t>
            </a:r>
            <a:r>
              <a:rPr sz="2850" spc="-5" dirty="0">
                <a:latin typeface="Cambria"/>
                <a:cs typeface="Cambria"/>
              </a:rPr>
              <a:t> </a:t>
            </a:r>
            <a:r>
              <a:rPr sz="2850" spc="-150" dirty="0">
                <a:latin typeface="Cambria"/>
                <a:cs typeface="Cambria"/>
              </a:rPr>
              <a:t>with</a:t>
            </a:r>
            <a:r>
              <a:rPr sz="2850" spc="-65" dirty="0">
                <a:latin typeface="Cambria"/>
                <a:cs typeface="Cambria"/>
              </a:rPr>
              <a:t> </a:t>
            </a:r>
            <a:r>
              <a:rPr sz="2850" spc="-10" dirty="0">
                <a:latin typeface="Cambria"/>
                <a:cs typeface="Cambria"/>
              </a:rPr>
              <a:t>depth.</a:t>
            </a:r>
            <a:endParaRPr sz="2850">
              <a:latin typeface="Cambria"/>
              <a:cs typeface="Cambri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5000" y="533400"/>
            <a:ext cx="16205200" cy="8623300"/>
          </a:xfrm>
          <a:prstGeom prst="rect">
            <a:avLst/>
          </a:prstGeom>
        </p:spPr>
      </p:pic>
      <p:sp>
        <p:nvSpPr>
          <p:cNvPr id="3" name="object 3"/>
          <p:cNvSpPr txBox="1">
            <a:spLocks noGrp="1"/>
          </p:cNvSpPr>
          <p:nvPr>
            <p:ph type="title"/>
          </p:nvPr>
        </p:nvSpPr>
        <p:spPr>
          <a:xfrm>
            <a:off x="3463263" y="723194"/>
            <a:ext cx="10532110" cy="872490"/>
          </a:xfrm>
          <a:prstGeom prst="rect">
            <a:avLst/>
          </a:prstGeom>
        </p:spPr>
        <p:txBody>
          <a:bodyPr vert="horz" wrap="square" lIns="0" tIns="13335" rIns="0" bIns="0" rtlCol="0">
            <a:spAutoFit/>
          </a:bodyPr>
          <a:lstStyle/>
          <a:p>
            <a:pPr marL="12700">
              <a:lnSpc>
                <a:spcPct val="100000"/>
              </a:lnSpc>
              <a:spcBef>
                <a:spcPts val="105"/>
              </a:spcBef>
            </a:pPr>
            <a:r>
              <a:rPr sz="5550" spc="-200" dirty="0">
                <a:latin typeface="Arial MT"/>
                <a:cs typeface="Arial MT"/>
              </a:rPr>
              <a:t>The</a:t>
            </a:r>
            <a:r>
              <a:rPr sz="5550" spc="-565" dirty="0">
                <a:latin typeface="Arial MT"/>
                <a:cs typeface="Arial MT"/>
              </a:rPr>
              <a:t> </a:t>
            </a:r>
            <a:r>
              <a:rPr sz="5550" spc="-155" dirty="0">
                <a:latin typeface="Arial MT"/>
                <a:cs typeface="Arial MT"/>
              </a:rPr>
              <a:t>Foundation</a:t>
            </a:r>
            <a:r>
              <a:rPr sz="5550" spc="-229" dirty="0">
                <a:latin typeface="Arial MT"/>
                <a:cs typeface="Arial MT"/>
              </a:rPr>
              <a:t> </a:t>
            </a:r>
            <a:r>
              <a:rPr sz="5550" dirty="0">
                <a:latin typeface="Arial MT"/>
                <a:cs typeface="Arial MT"/>
              </a:rPr>
              <a:t>of</a:t>
            </a:r>
            <a:r>
              <a:rPr sz="5550" spc="-385" dirty="0">
                <a:latin typeface="Arial MT"/>
                <a:cs typeface="Arial MT"/>
              </a:rPr>
              <a:t> </a:t>
            </a:r>
            <a:r>
              <a:rPr sz="5550" spc="-120" dirty="0">
                <a:latin typeface="Arial MT"/>
                <a:cs typeface="Arial MT"/>
              </a:rPr>
              <a:t>Computer</a:t>
            </a:r>
            <a:r>
              <a:rPr sz="5550" spc="-125" dirty="0">
                <a:latin typeface="Arial MT"/>
                <a:cs typeface="Arial MT"/>
              </a:rPr>
              <a:t> </a:t>
            </a:r>
            <a:r>
              <a:rPr sz="5550" spc="-80" dirty="0">
                <a:latin typeface="Arial MT"/>
                <a:cs typeface="Arial MT"/>
              </a:rPr>
              <a:t>Vision</a:t>
            </a:r>
            <a:endParaRPr sz="5550">
              <a:latin typeface="Arial MT"/>
              <a:cs typeface="Arial MT"/>
            </a:endParaRPr>
          </a:p>
        </p:txBody>
      </p:sp>
      <p:sp>
        <p:nvSpPr>
          <p:cNvPr id="4" name="object 4"/>
          <p:cNvSpPr txBox="1"/>
          <p:nvPr/>
        </p:nvSpPr>
        <p:spPr>
          <a:xfrm>
            <a:off x="3188765" y="1780116"/>
            <a:ext cx="11010265" cy="1492250"/>
          </a:xfrm>
          <a:prstGeom prst="rect">
            <a:avLst/>
          </a:prstGeom>
        </p:spPr>
        <p:txBody>
          <a:bodyPr vert="horz" wrap="square" lIns="0" tIns="16510" rIns="0" bIns="0" rtlCol="0">
            <a:spAutoFit/>
          </a:bodyPr>
          <a:lstStyle/>
          <a:p>
            <a:pPr marL="48260" algn="ctr">
              <a:lnSpc>
                <a:spcPts val="3804"/>
              </a:lnSpc>
              <a:spcBef>
                <a:spcPts val="130"/>
              </a:spcBef>
            </a:pPr>
            <a:r>
              <a:rPr sz="3300" spc="-75" dirty="0">
                <a:latin typeface="Calibri"/>
                <a:cs typeface="Calibri"/>
              </a:rPr>
              <a:t>In</a:t>
            </a:r>
            <a:r>
              <a:rPr sz="3300" spc="-185" dirty="0">
                <a:latin typeface="Calibri"/>
                <a:cs typeface="Calibri"/>
              </a:rPr>
              <a:t> </a:t>
            </a:r>
            <a:r>
              <a:rPr sz="3300" spc="-130" dirty="0">
                <a:latin typeface="Calibri"/>
                <a:cs typeface="Calibri"/>
              </a:rPr>
              <a:t>the</a:t>
            </a:r>
            <a:r>
              <a:rPr sz="3300" spc="-160" dirty="0">
                <a:latin typeface="Calibri"/>
                <a:cs typeface="Calibri"/>
              </a:rPr>
              <a:t> </a:t>
            </a:r>
            <a:r>
              <a:rPr sz="3300" spc="-120" dirty="0">
                <a:latin typeface="Calibri"/>
                <a:cs typeface="Calibri"/>
              </a:rPr>
              <a:t>real</a:t>
            </a:r>
            <a:r>
              <a:rPr sz="3300" spc="-70" dirty="0">
                <a:latin typeface="Calibri"/>
                <a:cs typeface="Calibri"/>
              </a:rPr>
              <a:t> </a:t>
            </a:r>
            <a:r>
              <a:rPr sz="3300" spc="-180" dirty="0">
                <a:latin typeface="Calibri"/>
                <a:cs typeface="Calibri"/>
              </a:rPr>
              <a:t>world,</a:t>
            </a:r>
            <a:r>
              <a:rPr sz="3300" spc="-20" dirty="0">
                <a:latin typeface="Calibri"/>
                <a:cs typeface="Calibri"/>
              </a:rPr>
              <a:t> </a:t>
            </a:r>
            <a:r>
              <a:rPr sz="3300" spc="-114" dirty="0">
                <a:latin typeface="Calibri"/>
                <a:cs typeface="Calibri"/>
              </a:rPr>
              <a:t>the</a:t>
            </a:r>
            <a:r>
              <a:rPr sz="3300" spc="-70" dirty="0">
                <a:latin typeface="Calibri"/>
                <a:cs typeface="Calibri"/>
              </a:rPr>
              <a:t> </a:t>
            </a:r>
            <a:r>
              <a:rPr sz="3300" spc="-80" dirty="0">
                <a:latin typeface="Calibri"/>
                <a:cs typeface="Calibri"/>
              </a:rPr>
              <a:t>same</a:t>
            </a:r>
            <a:r>
              <a:rPr sz="3300" spc="-110" dirty="0">
                <a:latin typeface="Calibri"/>
                <a:cs typeface="Calibri"/>
              </a:rPr>
              <a:t> </a:t>
            </a:r>
            <a:r>
              <a:rPr sz="3300" spc="-114" dirty="0">
                <a:latin typeface="Calibri"/>
                <a:cs typeface="Calibri"/>
              </a:rPr>
              <a:t>object</a:t>
            </a:r>
            <a:r>
              <a:rPr sz="3300" spc="-70" dirty="0">
                <a:latin typeface="Calibri"/>
                <a:cs typeface="Calibri"/>
              </a:rPr>
              <a:t> </a:t>
            </a:r>
            <a:r>
              <a:rPr sz="3300" spc="-75" dirty="0">
                <a:latin typeface="Calibri"/>
                <a:cs typeface="Calibri"/>
              </a:rPr>
              <a:t>looks</a:t>
            </a:r>
            <a:r>
              <a:rPr sz="3300" spc="-114" dirty="0">
                <a:latin typeface="Calibri"/>
                <a:cs typeface="Calibri"/>
              </a:rPr>
              <a:t> </a:t>
            </a:r>
            <a:r>
              <a:rPr sz="3300" spc="-130" dirty="0">
                <a:latin typeface="Calibri"/>
                <a:cs typeface="Calibri"/>
              </a:rPr>
              <a:t>different</a:t>
            </a:r>
            <a:r>
              <a:rPr sz="3300" spc="25" dirty="0">
                <a:latin typeface="Calibri"/>
                <a:cs typeface="Calibri"/>
              </a:rPr>
              <a:t> </a:t>
            </a:r>
            <a:r>
              <a:rPr sz="3300" spc="-220" dirty="0">
                <a:latin typeface="Calibri"/>
                <a:cs typeface="Calibri"/>
              </a:rPr>
              <a:t>from</a:t>
            </a:r>
            <a:r>
              <a:rPr sz="3300" spc="25" dirty="0">
                <a:latin typeface="Calibri"/>
                <a:cs typeface="Calibri"/>
              </a:rPr>
              <a:t> </a:t>
            </a:r>
            <a:r>
              <a:rPr sz="3300" spc="-80" dirty="0">
                <a:latin typeface="Calibri"/>
                <a:cs typeface="Calibri"/>
              </a:rPr>
              <a:t>every</a:t>
            </a:r>
            <a:r>
              <a:rPr sz="3300" spc="75" dirty="0">
                <a:latin typeface="Calibri"/>
                <a:cs typeface="Calibri"/>
              </a:rPr>
              <a:t> </a:t>
            </a:r>
            <a:r>
              <a:rPr sz="3300" spc="-10" dirty="0">
                <a:latin typeface="Calibri"/>
                <a:cs typeface="Calibri"/>
              </a:rPr>
              <a:t>angle.</a:t>
            </a:r>
            <a:endParaRPr sz="3300">
              <a:latin typeface="Calibri"/>
              <a:cs typeface="Calibri"/>
            </a:endParaRPr>
          </a:p>
          <a:p>
            <a:pPr algn="ctr">
              <a:lnSpc>
                <a:spcPts val="3865"/>
              </a:lnSpc>
            </a:pPr>
            <a:r>
              <a:rPr sz="3450" spc="-229" dirty="0">
                <a:latin typeface="Calibri"/>
                <a:cs typeface="Calibri"/>
              </a:rPr>
              <a:t>Image</a:t>
            </a:r>
            <a:r>
              <a:rPr sz="3450" spc="20" dirty="0">
                <a:latin typeface="Calibri"/>
                <a:cs typeface="Calibri"/>
              </a:rPr>
              <a:t> </a:t>
            </a:r>
            <a:r>
              <a:rPr sz="3450" spc="-220" dirty="0">
                <a:latin typeface="Calibri"/>
                <a:cs typeface="Calibri"/>
              </a:rPr>
              <a:t>transformations</a:t>
            </a:r>
            <a:r>
              <a:rPr sz="3450" spc="-114" dirty="0">
                <a:latin typeface="Calibri"/>
                <a:cs typeface="Calibri"/>
              </a:rPr>
              <a:t> </a:t>
            </a:r>
            <a:r>
              <a:rPr sz="3450" spc="-250" dirty="0">
                <a:latin typeface="Calibri"/>
                <a:cs typeface="Calibri"/>
              </a:rPr>
              <a:t>allow</a:t>
            </a:r>
            <a:r>
              <a:rPr sz="3450" spc="-15" dirty="0">
                <a:latin typeface="Calibri"/>
                <a:cs typeface="Calibri"/>
              </a:rPr>
              <a:t> </a:t>
            </a:r>
            <a:r>
              <a:rPr sz="3450" spc="-105" dirty="0">
                <a:latin typeface="Calibri"/>
                <a:cs typeface="Calibri"/>
              </a:rPr>
              <a:t>a</a:t>
            </a:r>
            <a:r>
              <a:rPr sz="3450" spc="-245" dirty="0">
                <a:latin typeface="Calibri"/>
                <a:cs typeface="Calibri"/>
              </a:rPr>
              <a:t> robot</a:t>
            </a:r>
            <a:r>
              <a:rPr sz="3450" spc="-35" dirty="0">
                <a:latin typeface="Calibri"/>
                <a:cs typeface="Calibri"/>
              </a:rPr>
              <a:t> </a:t>
            </a:r>
            <a:r>
              <a:rPr sz="3450" spc="-245" dirty="0">
                <a:latin typeface="Calibri"/>
                <a:cs typeface="Calibri"/>
              </a:rPr>
              <a:t>to</a:t>
            </a:r>
            <a:r>
              <a:rPr sz="3450" spc="-180" dirty="0">
                <a:latin typeface="Calibri"/>
                <a:cs typeface="Calibri"/>
              </a:rPr>
              <a:t> </a:t>
            </a:r>
            <a:r>
              <a:rPr sz="3450" spc="-220" dirty="0">
                <a:latin typeface="Calibri"/>
                <a:cs typeface="Calibri"/>
              </a:rPr>
              <a:t>understand</a:t>
            </a:r>
            <a:r>
              <a:rPr sz="3450" spc="170" dirty="0">
                <a:latin typeface="Calibri"/>
                <a:cs typeface="Calibri"/>
              </a:rPr>
              <a:t> </a:t>
            </a:r>
            <a:r>
              <a:rPr sz="3450" spc="-254" dirty="0">
                <a:latin typeface="Calibri"/>
                <a:cs typeface="Calibri"/>
              </a:rPr>
              <a:t>that</a:t>
            </a:r>
            <a:r>
              <a:rPr sz="3450" spc="-85" dirty="0">
                <a:latin typeface="Calibri"/>
                <a:cs typeface="Calibri"/>
              </a:rPr>
              <a:t> </a:t>
            </a:r>
            <a:r>
              <a:rPr sz="3450" spc="-180" dirty="0">
                <a:latin typeface="Calibri"/>
                <a:cs typeface="Calibri"/>
              </a:rPr>
              <a:t>these</a:t>
            </a:r>
            <a:r>
              <a:rPr sz="3450" spc="-114" dirty="0">
                <a:latin typeface="Calibri"/>
                <a:cs typeface="Calibri"/>
              </a:rPr>
              <a:t> </a:t>
            </a:r>
            <a:r>
              <a:rPr sz="3450" spc="-135" dirty="0">
                <a:latin typeface="Calibri"/>
                <a:cs typeface="Calibri"/>
              </a:rPr>
              <a:t>different</a:t>
            </a:r>
            <a:endParaRPr sz="3450">
              <a:latin typeface="Calibri"/>
              <a:cs typeface="Calibri"/>
            </a:endParaRPr>
          </a:p>
          <a:p>
            <a:pPr marL="71755" algn="ctr">
              <a:lnSpc>
                <a:spcPts val="3840"/>
              </a:lnSpc>
            </a:pPr>
            <a:r>
              <a:rPr sz="3300" spc="-50" dirty="0">
                <a:latin typeface="Calibri"/>
                <a:cs typeface="Calibri"/>
              </a:rPr>
              <a:t>views</a:t>
            </a:r>
            <a:r>
              <a:rPr sz="3300" spc="-140" dirty="0">
                <a:latin typeface="Calibri"/>
                <a:cs typeface="Calibri"/>
              </a:rPr>
              <a:t> </a:t>
            </a:r>
            <a:r>
              <a:rPr sz="3300" spc="-60" dirty="0">
                <a:latin typeface="Calibri"/>
                <a:cs typeface="Calibri"/>
              </a:rPr>
              <a:t>still</a:t>
            </a:r>
            <a:r>
              <a:rPr sz="3300" spc="-125" dirty="0">
                <a:latin typeface="Calibri"/>
                <a:cs typeface="Calibri"/>
              </a:rPr>
              <a:t> </a:t>
            </a:r>
            <a:r>
              <a:rPr sz="3300" spc="-90" dirty="0">
                <a:latin typeface="Calibri"/>
                <a:cs typeface="Calibri"/>
              </a:rPr>
              <a:t>represent</a:t>
            </a:r>
            <a:r>
              <a:rPr sz="3300" spc="-20" dirty="0">
                <a:latin typeface="Calibri"/>
                <a:cs typeface="Calibri"/>
              </a:rPr>
              <a:t> </a:t>
            </a:r>
            <a:r>
              <a:rPr sz="3300" spc="-70" dirty="0">
                <a:latin typeface="Calibri"/>
                <a:cs typeface="Calibri"/>
              </a:rPr>
              <a:t>the</a:t>
            </a:r>
            <a:r>
              <a:rPr sz="3300" spc="-110" dirty="0">
                <a:latin typeface="Calibri"/>
                <a:cs typeface="Calibri"/>
              </a:rPr>
              <a:t> </a:t>
            </a:r>
            <a:r>
              <a:rPr sz="3300" spc="-50" dirty="0">
                <a:latin typeface="Calibri"/>
                <a:cs typeface="Calibri"/>
              </a:rPr>
              <a:t>same</a:t>
            </a:r>
            <a:r>
              <a:rPr sz="3300" spc="-60" dirty="0">
                <a:latin typeface="Calibri"/>
                <a:cs typeface="Calibri"/>
              </a:rPr>
              <a:t> </a:t>
            </a:r>
            <a:r>
              <a:rPr sz="3300" spc="-10" dirty="0">
                <a:latin typeface="Calibri"/>
                <a:cs typeface="Calibri"/>
              </a:rPr>
              <a:t>object.</a:t>
            </a:r>
            <a:endParaRPr sz="3300">
              <a:latin typeface="Calibri"/>
              <a:cs typeface="Calibri"/>
            </a:endParaRPr>
          </a:p>
        </p:txBody>
      </p:sp>
      <p:sp>
        <p:nvSpPr>
          <p:cNvPr id="5" name="object 5"/>
          <p:cNvSpPr txBox="1"/>
          <p:nvPr/>
        </p:nvSpPr>
        <p:spPr>
          <a:xfrm>
            <a:off x="2627133" y="7349772"/>
            <a:ext cx="12181840" cy="1585595"/>
          </a:xfrm>
          <a:prstGeom prst="rect">
            <a:avLst/>
          </a:prstGeom>
        </p:spPr>
        <p:txBody>
          <a:bodyPr vert="horz" wrap="square" lIns="0" tIns="73660" rIns="0" bIns="0" rtlCol="0">
            <a:spAutoFit/>
          </a:bodyPr>
          <a:lstStyle/>
          <a:p>
            <a:pPr marL="224790" marR="5080" indent="-212725">
              <a:lnSpc>
                <a:spcPts val="5950"/>
              </a:lnSpc>
              <a:spcBef>
                <a:spcPts val="580"/>
              </a:spcBef>
            </a:pPr>
            <a:r>
              <a:rPr sz="5250" dirty="0">
                <a:latin typeface="Arial MT"/>
                <a:cs typeface="Arial MT"/>
              </a:rPr>
              <a:t>“Transformations</a:t>
            </a:r>
            <a:r>
              <a:rPr sz="5250" spc="-245" dirty="0">
                <a:latin typeface="Arial MT"/>
                <a:cs typeface="Arial MT"/>
              </a:rPr>
              <a:t> </a:t>
            </a:r>
            <a:r>
              <a:rPr sz="5250" spc="-20" dirty="0">
                <a:latin typeface="Arial MT"/>
                <a:cs typeface="Arial MT"/>
              </a:rPr>
              <a:t>are</a:t>
            </a:r>
            <a:r>
              <a:rPr sz="5250" spc="-110" dirty="0">
                <a:latin typeface="Arial MT"/>
                <a:cs typeface="Arial MT"/>
              </a:rPr>
              <a:t> </a:t>
            </a:r>
            <a:r>
              <a:rPr sz="5250" spc="114" dirty="0">
                <a:latin typeface="Arial MT"/>
                <a:cs typeface="Arial MT"/>
              </a:rPr>
              <a:t>the</a:t>
            </a:r>
            <a:r>
              <a:rPr sz="5250" spc="-229" dirty="0">
                <a:latin typeface="Arial MT"/>
                <a:cs typeface="Arial MT"/>
              </a:rPr>
              <a:t> </a:t>
            </a:r>
            <a:r>
              <a:rPr sz="5250" spc="65" dirty="0">
                <a:latin typeface="Arial MT"/>
                <a:cs typeface="Arial MT"/>
              </a:rPr>
              <a:t>bridge</a:t>
            </a:r>
            <a:r>
              <a:rPr sz="5250" spc="60" dirty="0">
                <a:latin typeface="Arial MT"/>
                <a:cs typeface="Arial MT"/>
              </a:rPr>
              <a:t> </a:t>
            </a:r>
            <a:r>
              <a:rPr sz="5250" spc="-10" dirty="0">
                <a:latin typeface="Arial MT"/>
                <a:cs typeface="Arial MT"/>
              </a:rPr>
              <a:t>between </a:t>
            </a:r>
            <a:r>
              <a:rPr sz="5250" dirty="0">
                <a:latin typeface="Arial MT"/>
                <a:cs typeface="Arial MT"/>
              </a:rPr>
              <a:t>raw</a:t>
            </a:r>
            <a:r>
              <a:rPr sz="5250" spc="-215" dirty="0">
                <a:latin typeface="Arial MT"/>
                <a:cs typeface="Arial MT"/>
              </a:rPr>
              <a:t> </a:t>
            </a:r>
            <a:r>
              <a:rPr sz="5250" dirty="0">
                <a:latin typeface="Arial MT"/>
                <a:cs typeface="Arial MT"/>
              </a:rPr>
              <a:t>pixels</a:t>
            </a:r>
            <a:r>
              <a:rPr sz="5250" spc="-190" dirty="0">
                <a:latin typeface="Arial MT"/>
                <a:cs typeface="Arial MT"/>
              </a:rPr>
              <a:t> </a:t>
            </a:r>
            <a:r>
              <a:rPr sz="5250" dirty="0">
                <a:latin typeface="Arial MT"/>
                <a:cs typeface="Arial MT"/>
              </a:rPr>
              <a:t>and</a:t>
            </a:r>
            <a:r>
              <a:rPr sz="5250" spc="-285" dirty="0">
                <a:latin typeface="Arial MT"/>
                <a:cs typeface="Arial MT"/>
              </a:rPr>
              <a:t> </a:t>
            </a:r>
            <a:r>
              <a:rPr sz="5250" dirty="0">
                <a:latin typeface="Arial MT"/>
                <a:cs typeface="Arial MT"/>
              </a:rPr>
              <a:t>physical</a:t>
            </a:r>
            <a:r>
              <a:rPr sz="5250" spc="-65" dirty="0">
                <a:latin typeface="Arial MT"/>
                <a:cs typeface="Arial MT"/>
              </a:rPr>
              <a:t> </a:t>
            </a:r>
            <a:r>
              <a:rPr sz="5250" spc="60" dirty="0">
                <a:latin typeface="Arial MT"/>
                <a:cs typeface="Arial MT"/>
              </a:rPr>
              <a:t>understanding.”</a:t>
            </a:r>
            <a:endParaRPr sz="5250">
              <a:latin typeface="Arial MT"/>
              <a:cs typeface="Arial M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p:nvPr/>
        </p:nvSpPr>
        <p:spPr>
          <a:xfrm>
            <a:off x="12801600" y="4125383"/>
            <a:ext cx="969644" cy="0"/>
          </a:xfrm>
          <a:custGeom>
            <a:avLst/>
            <a:gdLst/>
            <a:ahLst/>
            <a:cxnLst/>
            <a:rect l="l" t="t" r="r" b="b"/>
            <a:pathLst>
              <a:path w="969644">
                <a:moveTo>
                  <a:pt x="0" y="0"/>
                </a:moveTo>
                <a:lnTo>
                  <a:pt x="969433" y="0"/>
                </a:lnTo>
              </a:path>
            </a:pathLst>
          </a:custGeom>
          <a:ln w="4233">
            <a:solidFill>
              <a:srgbClr val="A8542F"/>
            </a:solidFill>
          </a:ln>
        </p:spPr>
        <p:txBody>
          <a:bodyPr wrap="square" lIns="0" tIns="0" rIns="0" bIns="0" rtlCol="0"/>
          <a:lstStyle/>
          <a:p>
            <a:endParaRPr/>
          </a:p>
        </p:txBody>
      </p:sp>
      <p:sp>
        <p:nvSpPr>
          <p:cNvPr id="12" name="object 12"/>
          <p:cNvSpPr txBox="1">
            <a:spLocks noGrp="1"/>
          </p:cNvSpPr>
          <p:nvPr>
            <p:ph type="title"/>
          </p:nvPr>
        </p:nvSpPr>
        <p:spPr>
          <a:xfrm>
            <a:off x="887230" y="678038"/>
            <a:ext cx="12962255" cy="766445"/>
          </a:xfrm>
          <a:prstGeom prst="rect">
            <a:avLst/>
          </a:prstGeom>
        </p:spPr>
        <p:txBody>
          <a:bodyPr vert="horz" wrap="square" lIns="0" tIns="13970" rIns="0" bIns="0" rtlCol="0">
            <a:spAutoFit/>
          </a:bodyPr>
          <a:lstStyle/>
          <a:p>
            <a:pPr marL="12700">
              <a:lnSpc>
                <a:spcPct val="100000"/>
              </a:lnSpc>
              <a:spcBef>
                <a:spcPts val="110"/>
              </a:spcBef>
            </a:pPr>
            <a:r>
              <a:rPr sz="4850" spc="-120" dirty="0">
                <a:latin typeface="Arial MT"/>
                <a:cs typeface="Arial MT"/>
              </a:rPr>
              <a:t>The</a:t>
            </a:r>
            <a:r>
              <a:rPr sz="4850" spc="-365" dirty="0">
                <a:latin typeface="Arial MT"/>
                <a:cs typeface="Arial MT"/>
              </a:rPr>
              <a:t> </a:t>
            </a:r>
            <a:r>
              <a:rPr sz="4850" dirty="0">
                <a:solidFill>
                  <a:srgbClr val="0C0C0C"/>
                </a:solidFill>
                <a:latin typeface="Arial MT"/>
                <a:cs typeface="Arial MT"/>
              </a:rPr>
              <a:t>First</a:t>
            </a:r>
            <a:r>
              <a:rPr sz="4850" spc="-90" dirty="0">
                <a:solidFill>
                  <a:srgbClr val="0C0C0C"/>
                </a:solidFill>
                <a:latin typeface="Arial MT"/>
                <a:cs typeface="Arial MT"/>
              </a:rPr>
              <a:t> </a:t>
            </a:r>
            <a:r>
              <a:rPr sz="4850" dirty="0">
                <a:latin typeface="Arial MT"/>
                <a:cs typeface="Arial MT"/>
              </a:rPr>
              <a:t>Truth:</a:t>
            </a:r>
            <a:r>
              <a:rPr sz="4850" spc="-190" dirty="0">
                <a:latin typeface="Arial MT"/>
                <a:cs typeface="Arial MT"/>
              </a:rPr>
              <a:t> </a:t>
            </a:r>
            <a:r>
              <a:rPr sz="4850" spc="-70" dirty="0">
                <a:solidFill>
                  <a:srgbClr val="0F0F0F"/>
                </a:solidFill>
                <a:latin typeface="Arial MT"/>
                <a:cs typeface="Arial MT"/>
              </a:rPr>
              <a:t>An</a:t>
            </a:r>
            <a:r>
              <a:rPr sz="4850" spc="-530" dirty="0">
                <a:solidFill>
                  <a:srgbClr val="0F0F0F"/>
                </a:solidFill>
                <a:latin typeface="Arial MT"/>
                <a:cs typeface="Arial MT"/>
              </a:rPr>
              <a:t> </a:t>
            </a:r>
            <a:r>
              <a:rPr sz="4850" spc="-105" dirty="0">
                <a:latin typeface="Arial MT"/>
                <a:cs typeface="Arial MT"/>
              </a:rPr>
              <a:t>Image</a:t>
            </a:r>
            <a:r>
              <a:rPr sz="4850" spc="-170" dirty="0">
                <a:latin typeface="Arial MT"/>
                <a:cs typeface="Arial MT"/>
              </a:rPr>
              <a:t> </a:t>
            </a:r>
            <a:r>
              <a:rPr sz="4850" spc="85" dirty="0">
                <a:latin typeface="Arial MT"/>
                <a:cs typeface="Arial MT"/>
              </a:rPr>
              <a:t>is</a:t>
            </a:r>
            <a:r>
              <a:rPr sz="4850" spc="-434" dirty="0">
                <a:latin typeface="Arial MT"/>
                <a:cs typeface="Arial MT"/>
              </a:rPr>
              <a:t> </a:t>
            </a:r>
            <a:r>
              <a:rPr sz="4850" dirty="0">
                <a:latin typeface="Arial MT"/>
                <a:cs typeface="Arial MT"/>
              </a:rPr>
              <a:t>Just</a:t>
            </a:r>
            <a:r>
              <a:rPr sz="4850" spc="-165" dirty="0">
                <a:latin typeface="Arial MT"/>
                <a:cs typeface="Arial MT"/>
              </a:rPr>
              <a:t> </a:t>
            </a:r>
            <a:r>
              <a:rPr sz="4850" spc="-325" dirty="0">
                <a:solidFill>
                  <a:srgbClr val="111111"/>
                </a:solidFill>
                <a:latin typeface="Arial MT"/>
                <a:cs typeface="Arial MT"/>
              </a:rPr>
              <a:t>a</a:t>
            </a:r>
            <a:r>
              <a:rPr sz="4850" spc="-200" dirty="0">
                <a:solidFill>
                  <a:srgbClr val="111111"/>
                </a:solidFill>
                <a:latin typeface="Arial MT"/>
                <a:cs typeface="Arial MT"/>
              </a:rPr>
              <a:t> </a:t>
            </a:r>
            <a:r>
              <a:rPr sz="4850" spc="-105" dirty="0">
                <a:latin typeface="Arial MT"/>
                <a:cs typeface="Arial MT"/>
              </a:rPr>
              <a:t>Grid</a:t>
            </a:r>
            <a:r>
              <a:rPr sz="4850" spc="-250" dirty="0">
                <a:latin typeface="Arial MT"/>
                <a:cs typeface="Arial MT"/>
              </a:rPr>
              <a:t> </a:t>
            </a:r>
            <a:r>
              <a:rPr sz="4850" dirty="0">
                <a:latin typeface="Arial MT"/>
                <a:cs typeface="Arial MT"/>
              </a:rPr>
              <a:t>of</a:t>
            </a:r>
            <a:r>
              <a:rPr sz="4850" spc="-10" dirty="0">
                <a:latin typeface="Arial MT"/>
                <a:cs typeface="Arial MT"/>
              </a:rPr>
              <a:t> </a:t>
            </a:r>
            <a:r>
              <a:rPr sz="4850" spc="-110" dirty="0">
                <a:latin typeface="Arial MT"/>
                <a:cs typeface="Arial MT"/>
              </a:rPr>
              <a:t>Values</a:t>
            </a:r>
            <a:endParaRPr sz="4850">
              <a:latin typeface="Arial MT"/>
              <a:cs typeface="Arial MT"/>
            </a:endParaRPr>
          </a:p>
        </p:txBody>
      </p:sp>
      <p:sp>
        <p:nvSpPr>
          <p:cNvPr id="13" name="object 13"/>
          <p:cNvSpPr txBox="1"/>
          <p:nvPr/>
        </p:nvSpPr>
        <p:spPr>
          <a:xfrm>
            <a:off x="1197793" y="4388908"/>
            <a:ext cx="345440" cy="374650"/>
          </a:xfrm>
          <a:prstGeom prst="rect">
            <a:avLst/>
          </a:prstGeom>
        </p:spPr>
        <p:txBody>
          <a:bodyPr vert="horz" wrap="square" lIns="0" tIns="11430" rIns="0" bIns="0" rtlCol="0">
            <a:spAutoFit/>
          </a:bodyPr>
          <a:lstStyle/>
          <a:p>
            <a:pPr marL="12700">
              <a:lnSpc>
                <a:spcPct val="100000"/>
              </a:lnSpc>
              <a:spcBef>
                <a:spcPts val="90"/>
              </a:spcBef>
            </a:pPr>
            <a:r>
              <a:rPr sz="2300" spc="-65" dirty="0">
                <a:solidFill>
                  <a:srgbClr val="4D7095"/>
                </a:solidFill>
                <a:latin typeface="Times New Roman"/>
                <a:cs typeface="Times New Roman"/>
              </a:rPr>
              <a:t>-</a:t>
            </a:r>
            <a:endParaRPr sz="2300" dirty="0">
              <a:latin typeface="Times New Roman"/>
              <a:cs typeface="Times New Roman"/>
            </a:endParaRPr>
          </a:p>
        </p:txBody>
      </p:sp>
      <p:sp>
        <p:nvSpPr>
          <p:cNvPr id="21" name="object 21"/>
          <p:cNvSpPr txBox="1"/>
          <p:nvPr/>
        </p:nvSpPr>
        <p:spPr>
          <a:xfrm>
            <a:off x="12449085" y="2159000"/>
            <a:ext cx="4049395" cy="1130300"/>
          </a:xfrm>
          <a:prstGeom prst="rect">
            <a:avLst/>
          </a:prstGeom>
        </p:spPr>
        <p:txBody>
          <a:bodyPr vert="horz" wrap="square" lIns="0" tIns="40640" rIns="0" bIns="0" rtlCol="0">
            <a:spAutoFit/>
          </a:bodyPr>
          <a:lstStyle/>
          <a:p>
            <a:pPr marL="19685" marR="5080" indent="-7620">
              <a:lnSpc>
                <a:spcPts val="2850"/>
              </a:lnSpc>
              <a:spcBef>
                <a:spcPts val="320"/>
              </a:spcBef>
            </a:pPr>
            <a:r>
              <a:rPr sz="2500" spc="-200" dirty="0">
                <a:latin typeface="Times New Roman"/>
                <a:cs typeface="Times New Roman"/>
              </a:rPr>
              <a:t>To</a:t>
            </a:r>
            <a:r>
              <a:rPr sz="2500" spc="-45" dirty="0">
                <a:latin typeface="Times New Roman"/>
                <a:cs typeface="Times New Roman"/>
              </a:rPr>
              <a:t> </a:t>
            </a:r>
            <a:r>
              <a:rPr sz="2500" spc="-20" dirty="0">
                <a:latin typeface="Times New Roman"/>
                <a:cs typeface="Times New Roman"/>
              </a:rPr>
              <a:t>understand </a:t>
            </a:r>
            <a:r>
              <a:rPr sz="2500" spc="-10" dirty="0">
                <a:latin typeface="Times New Roman"/>
                <a:cs typeface="Times New Roman"/>
              </a:rPr>
              <a:t>transformations, </a:t>
            </a:r>
            <a:r>
              <a:rPr sz="2550" spc="-204" dirty="0">
                <a:latin typeface="Times New Roman"/>
                <a:cs typeface="Times New Roman"/>
              </a:rPr>
              <a:t>we</a:t>
            </a:r>
            <a:r>
              <a:rPr sz="2550" spc="-50" dirty="0">
                <a:latin typeface="Times New Roman"/>
                <a:cs typeface="Times New Roman"/>
              </a:rPr>
              <a:t> </a:t>
            </a:r>
            <a:r>
              <a:rPr sz="2550" spc="-85" dirty="0">
                <a:latin typeface="Times New Roman"/>
                <a:cs typeface="Times New Roman"/>
              </a:rPr>
              <a:t>must</a:t>
            </a:r>
            <a:r>
              <a:rPr sz="2550" spc="-75" dirty="0">
                <a:latin typeface="Times New Roman"/>
                <a:cs typeface="Times New Roman"/>
              </a:rPr>
              <a:t> </a:t>
            </a:r>
            <a:r>
              <a:rPr sz="2550" spc="-55" dirty="0">
                <a:latin typeface="Times New Roman"/>
                <a:cs typeface="Times New Roman"/>
              </a:rPr>
              <a:t>distinguish</a:t>
            </a:r>
            <a:r>
              <a:rPr sz="2550" spc="40" dirty="0">
                <a:latin typeface="Times New Roman"/>
                <a:cs typeface="Times New Roman"/>
              </a:rPr>
              <a:t> </a:t>
            </a:r>
            <a:r>
              <a:rPr sz="2550" spc="-100" dirty="0">
                <a:latin typeface="Times New Roman"/>
                <a:cs typeface="Times New Roman"/>
              </a:rPr>
              <a:t>between</a:t>
            </a:r>
            <a:r>
              <a:rPr sz="2550" spc="-60" dirty="0">
                <a:latin typeface="Times New Roman"/>
                <a:cs typeface="Times New Roman"/>
              </a:rPr>
              <a:t> </a:t>
            </a:r>
            <a:r>
              <a:rPr sz="2550" spc="-85" dirty="0">
                <a:latin typeface="Times New Roman"/>
                <a:cs typeface="Times New Roman"/>
              </a:rPr>
              <a:t>two </a:t>
            </a:r>
            <a:r>
              <a:rPr sz="2500" spc="-30" dirty="0">
                <a:latin typeface="Times New Roman"/>
                <a:cs typeface="Times New Roman"/>
              </a:rPr>
              <a:t>properties</a:t>
            </a:r>
            <a:r>
              <a:rPr sz="2500" spc="-100" dirty="0">
                <a:latin typeface="Times New Roman"/>
                <a:cs typeface="Times New Roman"/>
              </a:rPr>
              <a:t> </a:t>
            </a:r>
            <a:r>
              <a:rPr sz="2500" spc="-204" dirty="0">
                <a:latin typeface="Times New Roman"/>
                <a:cs typeface="Times New Roman"/>
              </a:rPr>
              <a:t>of</a:t>
            </a:r>
            <a:r>
              <a:rPr sz="2500" spc="-40" dirty="0">
                <a:latin typeface="Times New Roman"/>
                <a:cs typeface="Times New Roman"/>
              </a:rPr>
              <a:t> </a:t>
            </a:r>
            <a:r>
              <a:rPr sz="2500" dirty="0">
                <a:latin typeface="Times New Roman"/>
                <a:cs typeface="Times New Roman"/>
              </a:rPr>
              <a:t>a </a:t>
            </a:r>
            <a:r>
              <a:rPr sz="2500" spc="-10" dirty="0">
                <a:latin typeface="Times New Roman"/>
                <a:cs typeface="Times New Roman"/>
              </a:rPr>
              <a:t>pixel:</a:t>
            </a:r>
            <a:endParaRPr sz="2500">
              <a:latin typeface="Times New Roman"/>
              <a:cs typeface="Times New Roman"/>
            </a:endParaRPr>
          </a:p>
        </p:txBody>
      </p:sp>
      <p:sp>
        <p:nvSpPr>
          <p:cNvPr id="23" name="object 23"/>
          <p:cNvSpPr txBox="1"/>
          <p:nvPr/>
        </p:nvSpPr>
        <p:spPr>
          <a:xfrm>
            <a:off x="12445335" y="3770488"/>
            <a:ext cx="4111625" cy="385445"/>
          </a:xfrm>
          <a:prstGeom prst="rect">
            <a:avLst/>
          </a:prstGeom>
        </p:spPr>
        <p:txBody>
          <a:bodyPr vert="horz" wrap="square" lIns="0" tIns="13970" rIns="0" bIns="0" rtlCol="0">
            <a:spAutoFit/>
          </a:bodyPr>
          <a:lstStyle/>
          <a:p>
            <a:pPr marL="12700">
              <a:lnSpc>
                <a:spcPct val="100000"/>
              </a:lnSpc>
              <a:spcBef>
                <a:spcPts val="110"/>
              </a:spcBef>
            </a:pPr>
            <a:r>
              <a:rPr sz="2350" dirty="0">
                <a:latin typeface="Cambria"/>
                <a:cs typeface="Cambria"/>
              </a:rPr>
              <a:t>1.</a:t>
            </a:r>
            <a:r>
              <a:rPr sz="2350" spc="114" dirty="0">
                <a:latin typeface="Cambria"/>
                <a:cs typeface="Cambria"/>
              </a:rPr>
              <a:t> </a:t>
            </a:r>
            <a:r>
              <a:rPr sz="2350" spc="-75" dirty="0">
                <a:latin typeface="Cambria"/>
                <a:cs typeface="Cambria"/>
              </a:rPr>
              <a:t>Position:</a:t>
            </a:r>
            <a:r>
              <a:rPr sz="2350" spc="105" dirty="0">
                <a:latin typeface="Cambria"/>
                <a:cs typeface="Cambria"/>
              </a:rPr>
              <a:t> </a:t>
            </a:r>
            <a:r>
              <a:rPr sz="2350" spc="-95" dirty="0">
                <a:latin typeface="Cambria"/>
                <a:cs typeface="Cambria"/>
              </a:rPr>
              <a:t>The</a:t>
            </a:r>
            <a:r>
              <a:rPr sz="2350" spc="-45" dirty="0">
                <a:latin typeface="Cambria"/>
                <a:cs typeface="Cambria"/>
              </a:rPr>
              <a:t> </a:t>
            </a:r>
            <a:r>
              <a:rPr sz="2350" spc="-75" dirty="0">
                <a:latin typeface="Cambria"/>
                <a:cs typeface="Cambria"/>
              </a:rPr>
              <a:t>coordinates</a:t>
            </a:r>
            <a:r>
              <a:rPr sz="2350" spc="-15" dirty="0">
                <a:latin typeface="Cambria"/>
                <a:cs typeface="Cambria"/>
              </a:rPr>
              <a:t> </a:t>
            </a:r>
            <a:r>
              <a:rPr sz="2350" spc="-200" dirty="0">
                <a:latin typeface="Cambria"/>
                <a:cs typeface="Cambria"/>
              </a:rPr>
              <a:t>(K,</a:t>
            </a:r>
            <a:r>
              <a:rPr sz="2350" spc="70" dirty="0">
                <a:latin typeface="Cambria"/>
                <a:cs typeface="Cambria"/>
              </a:rPr>
              <a:t> </a:t>
            </a:r>
            <a:r>
              <a:rPr sz="2350" spc="-25" dirty="0">
                <a:latin typeface="Cambria"/>
                <a:cs typeface="Cambria"/>
              </a:rPr>
              <a:t>y).</a:t>
            </a:r>
            <a:endParaRPr sz="2350">
              <a:latin typeface="Cambria"/>
              <a:cs typeface="Cambria"/>
            </a:endParaRPr>
          </a:p>
        </p:txBody>
      </p:sp>
      <p:sp>
        <p:nvSpPr>
          <p:cNvPr id="24" name="object 24"/>
          <p:cNvSpPr txBox="1"/>
          <p:nvPr/>
        </p:nvSpPr>
        <p:spPr>
          <a:xfrm>
            <a:off x="12453068" y="4160308"/>
            <a:ext cx="4126229" cy="746760"/>
          </a:xfrm>
          <a:prstGeom prst="rect">
            <a:avLst/>
          </a:prstGeom>
        </p:spPr>
        <p:txBody>
          <a:bodyPr vert="horz" wrap="square" lIns="0" tIns="11430" rIns="0" bIns="0" rtlCol="0">
            <a:spAutoFit/>
          </a:bodyPr>
          <a:lstStyle/>
          <a:p>
            <a:pPr marL="12700">
              <a:lnSpc>
                <a:spcPct val="100000"/>
              </a:lnSpc>
              <a:spcBef>
                <a:spcPts val="90"/>
              </a:spcBef>
            </a:pPr>
            <a:r>
              <a:rPr sz="2300" dirty="0">
                <a:latin typeface="Cambria"/>
                <a:cs typeface="Cambria"/>
              </a:rPr>
              <a:t>2.</a:t>
            </a:r>
            <a:r>
              <a:rPr sz="2300" spc="180" dirty="0">
                <a:latin typeface="Cambria"/>
                <a:cs typeface="Cambria"/>
              </a:rPr>
              <a:t> </a:t>
            </a:r>
            <a:r>
              <a:rPr sz="2300" u="heavy" spc="-70" dirty="0">
                <a:uFill>
                  <a:solidFill>
                    <a:srgbClr val="A86444"/>
                  </a:solidFill>
                </a:uFill>
                <a:latin typeface="Cambria"/>
                <a:cs typeface="Cambria"/>
              </a:rPr>
              <a:t>Value</a:t>
            </a:r>
            <a:r>
              <a:rPr sz="2300" spc="-70" dirty="0">
                <a:latin typeface="Cambria"/>
                <a:cs typeface="Cambria"/>
              </a:rPr>
              <a:t>:</a:t>
            </a:r>
            <a:r>
              <a:rPr sz="2300" spc="-55" dirty="0">
                <a:latin typeface="Cambria"/>
                <a:cs typeface="Cambria"/>
              </a:rPr>
              <a:t> </a:t>
            </a:r>
            <a:r>
              <a:rPr sz="2300" dirty="0">
                <a:latin typeface="Cambria"/>
                <a:cs typeface="Cambria"/>
              </a:rPr>
              <a:t>The</a:t>
            </a:r>
            <a:r>
              <a:rPr sz="2300" spc="45" dirty="0">
                <a:latin typeface="Cambria"/>
                <a:cs typeface="Cambria"/>
              </a:rPr>
              <a:t> </a:t>
            </a:r>
            <a:r>
              <a:rPr sz="2300" spc="-20" dirty="0">
                <a:latin typeface="Cambria"/>
                <a:cs typeface="Cambria"/>
              </a:rPr>
              <a:t>intensity(e.g.,</a:t>
            </a:r>
            <a:r>
              <a:rPr sz="2300" spc="-170" dirty="0">
                <a:latin typeface="Cambria"/>
                <a:cs typeface="Cambria"/>
              </a:rPr>
              <a:t> </a:t>
            </a:r>
            <a:r>
              <a:rPr sz="2300" spc="-120" dirty="0">
                <a:latin typeface="Cambria"/>
                <a:cs typeface="Cambria"/>
              </a:rPr>
              <a:t>120</a:t>
            </a:r>
            <a:r>
              <a:rPr sz="2300" spc="40" dirty="0">
                <a:latin typeface="Cambria"/>
                <a:cs typeface="Cambria"/>
              </a:rPr>
              <a:t> </a:t>
            </a:r>
            <a:r>
              <a:rPr sz="2300" spc="-25" dirty="0">
                <a:latin typeface="Cambria"/>
                <a:cs typeface="Cambria"/>
              </a:rPr>
              <a:t>in</a:t>
            </a:r>
            <a:endParaRPr sz="2300">
              <a:latin typeface="Cambria"/>
              <a:cs typeface="Cambria"/>
            </a:endParaRPr>
          </a:p>
          <a:p>
            <a:pPr marL="325755">
              <a:lnSpc>
                <a:spcPct val="100000"/>
              </a:lnSpc>
              <a:spcBef>
                <a:spcPts val="40"/>
              </a:spcBef>
            </a:pPr>
            <a:r>
              <a:rPr sz="2400" spc="-125" dirty="0">
                <a:latin typeface="Cambria"/>
                <a:cs typeface="Cambria"/>
              </a:rPr>
              <a:t>grayscale)</a:t>
            </a:r>
            <a:r>
              <a:rPr sz="2400" spc="50" dirty="0">
                <a:latin typeface="Cambria"/>
                <a:cs typeface="Cambria"/>
              </a:rPr>
              <a:t> </a:t>
            </a:r>
            <a:r>
              <a:rPr sz="2400" spc="-90" dirty="0">
                <a:latin typeface="Cambria"/>
                <a:cs typeface="Cambria"/>
              </a:rPr>
              <a:t>or</a:t>
            </a:r>
            <a:r>
              <a:rPr sz="2400" spc="-114" dirty="0">
                <a:latin typeface="Cambria"/>
                <a:cs typeface="Cambria"/>
              </a:rPr>
              <a:t> color</a:t>
            </a:r>
            <a:r>
              <a:rPr sz="2400" spc="-10" dirty="0">
                <a:latin typeface="Cambria"/>
                <a:cs typeface="Cambria"/>
              </a:rPr>
              <a:t> (RGB).</a:t>
            </a:r>
            <a:endParaRPr sz="2400">
              <a:latin typeface="Cambria"/>
              <a:cs typeface="Cambria"/>
            </a:endParaRPr>
          </a:p>
        </p:txBody>
      </p:sp>
      <p:sp>
        <p:nvSpPr>
          <p:cNvPr id="26" name="object 26"/>
          <p:cNvSpPr txBox="1"/>
          <p:nvPr/>
        </p:nvSpPr>
        <p:spPr>
          <a:xfrm>
            <a:off x="12448750" y="5234869"/>
            <a:ext cx="3481070" cy="1120140"/>
          </a:xfrm>
          <a:prstGeom prst="rect">
            <a:avLst/>
          </a:prstGeom>
        </p:spPr>
        <p:txBody>
          <a:bodyPr vert="horz" wrap="square" lIns="0" tIns="12065" rIns="0" bIns="0" rtlCol="0">
            <a:spAutoFit/>
          </a:bodyPr>
          <a:lstStyle/>
          <a:p>
            <a:pPr marL="16510" marR="5080" indent="-4445" algn="just">
              <a:lnSpc>
                <a:spcPct val="101099"/>
              </a:lnSpc>
              <a:spcBef>
                <a:spcPts val="95"/>
              </a:spcBef>
            </a:pPr>
            <a:r>
              <a:rPr sz="2400" spc="-50" dirty="0">
                <a:latin typeface="Cambria"/>
                <a:cs typeface="Cambria"/>
              </a:rPr>
              <a:t>The</a:t>
            </a:r>
            <a:r>
              <a:rPr sz="2400" spc="-85" dirty="0">
                <a:latin typeface="Cambria"/>
                <a:cs typeface="Cambria"/>
              </a:rPr>
              <a:t> </a:t>
            </a:r>
            <a:r>
              <a:rPr sz="2400" spc="-35" dirty="0">
                <a:latin typeface="Cambria"/>
                <a:cs typeface="Cambria"/>
              </a:rPr>
              <a:t>Golden</a:t>
            </a:r>
            <a:r>
              <a:rPr sz="2400" spc="-70" dirty="0">
                <a:latin typeface="Cambria"/>
                <a:cs typeface="Cambria"/>
              </a:rPr>
              <a:t> </a:t>
            </a:r>
            <a:r>
              <a:rPr sz="2400" spc="-55" dirty="0">
                <a:latin typeface="Cambria"/>
                <a:cs typeface="Cambria"/>
              </a:rPr>
              <a:t>Rule:</a:t>
            </a:r>
            <a:r>
              <a:rPr sz="2400" spc="-70" dirty="0">
                <a:latin typeface="Cambria"/>
                <a:cs typeface="Cambria"/>
              </a:rPr>
              <a:t> </a:t>
            </a:r>
            <a:r>
              <a:rPr sz="2400" spc="-75" dirty="0">
                <a:latin typeface="Cambria"/>
                <a:cs typeface="Cambria"/>
              </a:rPr>
              <a:t>Geometric </a:t>
            </a:r>
            <a:r>
              <a:rPr sz="2300" spc="-25" dirty="0">
                <a:latin typeface="Cambria"/>
                <a:cs typeface="Cambria"/>
              </a:rPr>
              <a:t>transformations</a:t>
            </a:r>
            <a:r>
              <a:rPr sz="2300" spc="-60" dirty="0">
                <a:latin typeface="Cambria"/>
                <a:cs typeface="Cambria"/>
              </a:rPr>
              <a:t> </a:t>
            </a:r>
            <a:r>
              <a:rPr sz="2300" dirty="0">
                <a:latin typeface="Cambria"/>
                <a:cs typeface="Cambria"/>
              </a:rPr>
              <a:t>change</a:t>
            </a:r>
            <a:r>
              <a:rPr sz="2300" spc="114" dirty="0">
                <a:latin typeface="Cambria"/>
                <a:cs typeface="Cambria"/>
              </a:rPr>
              <a:t> </a:t>
            </a:r>
            <a:r>
              <a:rPr sz="2300" spc="-25" dirty="0">
                <a:latin typeface="Cambria"/>
                <a:cs typeface="Cambria"/>
              </a:rPr>
              <a:t>the </a:t>
            </a:r>
            <a:r>
              <a:rPr sz="2400" spc="-45" dirty="0">
                <a:latin typeface="Cambria"/>
                <a:cs typeface="Cambria"/>
              </a:rPr>
              <a:t>Position,</a:t>
            </a:r>
            <a:r>
              <a:rPr sz="2400" spc="-90" dirty="0">
                <a:latin typeface="Cambria"/>
                <a:cs typeface="Cambria"/>
              </a:rPr>
              <a:t> </a:t>
            </a:r>
            <a:r>
              <a:rPr sz="2400" spc="-40" dirty="0">
                <a:latin typeface="Cambria"/>
                <a:cs typeface="Cambria"/>
              </a:rPr>
              <a:t>never</a:t>
            </a:r>
            <a:r>
              <a:rPr sz="2400" spc="-45" dirty="0">
                <a:latin typeface="Cambria"/>
                <a:cs typeface="Cambria"/>
              </a:rPr>
              <a:t> </a:t>
            </a:r>
            <a:r>
              <a:rPr sz="2400" spc="-120" dirty="0">
                <a:latin typeface="Cambria"/>
                <a:cs typeface="Cambria"/>
              </a:rPr>
              <a:t>the</a:t>
            </a:r>
            <a:r>
              <a:rPr sz="2400" spc="-10" dirty="0">
                <a:latin typeface="Cambria"/>
                <a:cs typeface="Cambria"/>
              </a:rPr>
              <a:t> Value.</a:t>
            </a:r>
            <a:endParaRPr sz="2400">
              <a:latin typeface="Cambria"/>
              <a:cs typeface="Cambria"/>
            </a:endParaRPr>
          </a:p>
        </p:txBody>
      </p:sp>
      <p:pic>
        <p:nvPicPr>
          <p:cNvPr id="29" name="Picture 28">
            <a:extLst>
              <a:ext uri="{FF2B5EF4-FFF2-40B4-BE49-F238E27FC236}">
                <a16:creationId xmlns:a16="http://schemas.microsoft.com/office/drawing/2014/main" id="{1F1AA921-4863-5B43-E91B-8EA573B1114D}"/>
              </a:ext>
            </a:extLst>
          </p:cNvPr>
          <p:cNvPicPr>
            <a:picLocks noChangeAspect="1"/>
          </p:cNvPicPr>
          <p:nvPr/>
        </p:nvPicPr>
        <p:blipFill>
          <a:blip r:embed="rId2"/>
          <a:stretch>
            <a:fillRect/>
          </a:stretch>
        </p:blipFill>
        <p:spPr>
          <a:xfrm>
            <a:off x="1867170" y="2358774"/>
            <a:ext cx="8927829" cy="59470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82700" y="4876800"/>
            <a:ext cx="2108200" cy="2463800"/>
          </a:xfrm>
          <a:prstGeom prst="rect">
            <a:avLst/>
          </a:prstGeom>
        </p:spPr>
      </p:pic>
      <p:pic>
        <p:nvPicPr>
          <p:cNvPr id="3" name="object 3"/>
          <p:cNvPicPr/>
          <p:nvPr/>
        </p:nvPicPr>
        <p:blipFill>
          <a:blip r:embed="rId3" cstate="print"/>
          <a:stretch>
            <a:fillRect/>
          </a:stretch>
        </p:blipFill>
        <p:spPr>
          <a:xfrm>
            <a:off x="3644900" y="5969000"/>
            <a:ext cx="1689100" cy="241300"/>
          </a:xfrm>
          <a:prstGeom prst="rect">
            <a:avLst/>
          </a:prstGeom>
        </p:spPr>
      </p:pic>
      <p:pic>
        <p:nvPicPr>
          <p:cNvPr id="4" name="object 4"/>
          <p:cNvPicPr/>
          <p:nvPr/>
        </p:nvPicPr>
        <p:blipFill>
          <a:blip r:embed="rId4" cstate="print"/>
          <a:stretch>
            <a:fillRect/>
          </a:stretch>
        </p:blipFill>
        <p:spPr>
          <a:xfrm>
            <a:off x="5461000" y="5016500"/>
            <a:ext cx="2336800" cy="2070100"/>
          </a:xfrm>
          <a:prstGeom prst="rect">
            <a:avLst/>
          </a:prstGeom>
        </p:spPr>
      </p:pic>
      <p:pic>
        <p:nvPicPr>
          <p:cNvPr id="5" name="object 5"/>
          <p:cNvPicPr/>
          <p:nvPr/>
        </p:nvPicPr>
        <p:blipFill>
          <a:blip r:embed="rId5" cstate="print"/>
          <a:stretch>
            <a:fillRect/>
          </a:stretch>
        </p:blipFill>
        <p:spPr>
          <a:xfrm>
            <a:off x="8013700" y="5969000"/>
            <a:ext cx="1435100" cy="241300"/>
          </a:xfrm>
          <a:prstGeom prst="rect">
            <a:avLst/>
          </a:prstGeom>
        </p:spPr>
      </p:pic>
      <p:pic>
        <p:nvPicPr>
          <p:cNvPr id="6" name="object 6"/>
          <p:cNvPicPr/>
          <p:nvPr/>
        </p:nvPicPr>
        <p:blipFill>
          <a:blip r:embed="rId6" cstate="print"/>
          <a:stretch>
            <a:fillRect/>
          </a:stretch>
        </p:blipFill>
        <p:spPr>
          <a:xfrm>
            <a:off x="9588500" y="4851400"/>
            <a:ext cx="2413000" cy="2540000"/>
          </a:xfrm>
          <a:prstGeom prst="rect">
            <a:avLst/>
          </a:prstGeom>
        </p:spPr>
      </p:pic>
      <p:pic>
        <p:nvPicPr>
          <p:cNvPr id="7" name="object 7"/>
          <p:cNvPicPr/>
          <p:nvPr/>
        </p:nvPicPr>
        <p:blipFill>
          <a:blip r:embed="rId7" cstate="print"/>
          <a:stretch>
            <a:fillRect/>
          </a:stretch>
        </p:blipFill>
        <p:spPr>
          <a:xfrm>
            <a:off x="12128500" y="5969000"/>
            <a:ext cx="1689100" cy="241300"/>
          </a:xfrm>
          <a:prstGeom prst="rect">
            <a:avLst/>
          </a:prstGeom>
        </p:spPr>
      </p:pic>
      <p:pic>
        <p:nvPicPr>
          <p:cNvPr id="8" name="object 8"/>
          <p:cNvPicPr/>
          <p:nvPr/>
        </p:nvPicPr>
        <p:blipFill>
          <a:blip r:embed="rId8" cstate="print"/>
          <a:stretch>
            <a:fillRect/>
          </a:stretch>
        </p:blipFill>
        <p:spPr>
          <a:xfrm>
            <a:off x="13957300" y="4851400"/>
            <a:ext cx="2476500" cy="2540000"/>
          </a:xfrm>
          <a:prstGeom prst="rect">
            <a:avLst/>
          </a:prstGeom>
        </p:spPr>
      </p:pic>
      <p:sp>
        <p:nvSpPr>
          <p:cNvPr id="9" name="object 9"/>
          <p:cNvSpPr txBox="1">
            <a:spLocks noGrp="1"/>
          </p:cNvSpPr>
          <p:nvPr>
            <p:ph type="title"/>
          </p:nvPr>
        </p:nvSpPr>
        <p:spPr>
          <a:xfrm>
            <a:off x="1126199" y="660254"/>
            <a:ext cx="14800580" cy="2921635"/>
          </a:xfrm>
          <a:prstGeom prst="rect">
            <a:avLst/>
          </a:prstGeom>
        </p:spPr>
        <p:txBody>
          <a:bodyPr vert="horz" wrap="square" lIns="0" tIns="323850" rIns="0" bIns="0" rtlCol="0">
            <a:spAutoFit/>
          </a:bodyPr>
          <a:lstStyle/>
          <a:p>
            <a:pPr marL="17145">
              <a:lnSpc>
                <a:spcPct val="100000"/>
              </a:lnSpc>
              <a:spcBef>
                <a:spcPts val="2550"/>
              </a:spcBef>
            </a:pPr>
            <a:r>
              <a:rPr sz="5900" spc="-40" dirty="0">
                <a:latin typeface="Arial MT"/>
                <a:cs typeface="Arial MT"/>
              </a:rPr>
              <a:t>Cameras</a:t>
            </a:r>
            <a:r>
              <a:rPr sz="5900" spc="-30" dirty="0">
                <a:latin typeface="Arial MT"/>
                <a:cs typeface="Arial MT"/>
              </a:rPr>
              <a:t> </a:t>
            </a:r>
            <a:r>
              <a:rPr sz="5900" dirty="0">
                <a:latin typeface="Arial MT"/>
                <a:cs typeface="Arial MT"/>
              </a:rPr>
              <a:t>Capture</a:t>
            </a:r>
            <a:r>
              <a:rPr sz="5900" spc="-135" dirty="0">
                <a:latin typeface="Arial MT"/>
                <a:cs typeface="Arial MT"/>
              </a:rPr>
              <a:t> </a:t>
            </a:r>
            <a:r>
              <a:rPr sz="5900" spc="-240" dirty="0">
                <a:latin typeface="Arial MT"/>
                <a:cs typeface="Arial MT"/>
              </a:rPr>
              <a:t>a</a:t>
            </a:r>
            <a:r>
              <a:rPr sz="5900" spc="-370" dirty="0">
                <a:latin typeface="Arial MT"/>
                <a:cs typeface="Arial MT"/>
              </a:rPr>
              <a:t> </a:t>
            </a:r>
            <a:r>
              <a:rPr sz="5900" spc="125" dirty="0">
                <a:latin typeface="Arial MT"/>
                <a:cs typeface="Arial MT"/>
              </a:rPr>
              <a:t>Distorted</a:t>
            </a:r>
            <a:r>
              <a:rPr sz="5900" spc="-335" dirty="0">
                <a:latin typeface="Arial MT"/>
                <a:cs typeface="Arial MT"/>
              </a:rPr>
              <a:t> </a:t>
            </a:r>
            <a:r>
              <a:rPr sz="5900" spc="-10" dirty="0">
                <a:latin typeface="Arial MT"/>
                <a:cs typeface="Arial MT"/>
              </a:rPr>
              <a:t>Reality</a:t>
            </a:r>
            <a:endParaRPr sz="5900" dirty="0">
              <a:latin typeface="Arial MT"/>
              <a:cs typeface="Arial MT"/>
            </a:endParaRPr>
          </a:p>
          <a:p>
            <a:pPr marL="12700" marR="5080" indent="12065">
              <a:lnSpc>
                <a:spcPct val="104000"/>
              </a:lnSpc>
              <a:spcBef>
                <a:spcPts val="1165"/>
              </a:spcBef>
            </a:pPr>
            <a:r>
              <a:rPr sz="3200" spc="-155" dirty="0">
                <a:latin typeface="Cambria"/>
                <a:cs typeface="Cambria"/>
              </a:rPr>
              <a:t>When</a:t>
            </a:r>
            <a:r>
              <a:rPr sz="3200" spc="-20" dirty="0">
                <a:latin typeface="Cambria"/>
                <a:cs typeface="Cambria"/>
              </a:rPr>
              <a:t> </a:t>
            </a:r>
            <a:r>
              <a:rPr sz="3200" spc="-110" dirty="0">
                <a:latin typeface="Cambria"/>
                <a:cs typeface="Cambria"/>
              </a:rPr>
              <a:t>a</a:t>
            </a:r>
            <a:r>
              <a:rPr sz="3200" spc="-80" dirty="0">
                <a:latin typeface="Cambria"/>
                <a:cs typeface="Cambria"/>
              </a:rPr>
              <a:t> </a:t>
            </a:r>
            <a:r>
              <a:rPr sz="3200" spc="-204" dirty="0">
                <a:latin typeface="Cambria"/>
                <a:cs typeface="Cambria"/>
              </a:rPr>
              <a:t>robot</a:t>
            </a:r>
            <a:r>
              <a:rPr sz="3200" spc="30" dirty="0">
                <a:latin typeface="Cambria"/>
                <a:cs typeface="Cambria"/>
              </a:rPr>
              <a:t> </a:t>
            </a:r>
            <a:r>
              <a:rPr sz="3200" spc="-55" dirty="0">
                <a:latin typeface="Cambria"/>
                <a:cs typeface="Cambria"/>
              </a:rPr>
              <a:t>sees</a:t>
            </a:r>
            <a:r>
              <a:rPr sz="3200" spc="-120" dirty="0">
                <a:latin typeface="Cambria"/>
                <a:cs typeface="Cambria"/>
              </a:rPr>
              <a:t> </a:t>
            </a:r>
            <a:r>
              <a:rPr sz="3200" spc="-110" dirty="0">
                <a:latin typeface="Cambria"/>
                <a:cs typeface="Cambria"/>
              </a:rPr>
              <a:t>an</a:t>
            </a:r>
            <a:r>
              <a:rPr sz="3200" spc="-120" dirty="0">
                <a:latin typeface="Cambria"/>
                <a:cs typeface="Cambria"/>
              </a:rPr>
              <a:t> </a:t>
            </a:r>
            <a:r>
              <a:rPr sz="3200" spc="-110" dirty="0">
                <a:latin typeface="Cambria"/>
                <a:cs typeface="Cambria"/>
              </a:rPr>
              <a:t>object,</a:t>
            </a:r>
            <a:r>
              <a:rPr sz="3200" spc="-65" dirty="0">
                <a:latin typeface="Cambria"/>
                <a:cs typeface="Cambria"/>
              </a:rPr>
              <a:t> </a:t>
            </a:r>
            <a:r>
              <a:rPr sz="3200" spc="-135" dirty="0">
                <a:latin typeface="Cambria"/>
                <a:cs typeface="Cambria"/>
              </a:rPr>
              <a:t>it</a:t>
            </a:r>
            <a:r>
              <a:rPr sz="3200" spc="-40" dirty="0">
                <a:latin typeface="Cambria"/>
                <a:cs typeface="Cambria"/>
              </a:rPr>
              <a:t> </a:t>
            </a:r>
            <a:r>
              <a:rPr sz="3200" spc="-114" dirty="0">
                <a:latin typeface="Cambria"/>
                <a:cs typeface="Cambria"/>
              </a:rPr>
              <a:t>rarely</a:t>
            </a:r>
            <a:r>
              <a:rPr sz="3200" spc="-10" dirty="0">
                <a:latin typeface="Cambria"/>
                <a:cs typeface="Cambria"/>
              </a:rPr>
              <a:t> </a:t>
            </a:r>
            <a:r>
              <a:rPr sz="3200" spc="-130" dirty="0">
                <a:latin typeface="Cambria"/>
                <a:cs typeface="Cambria"/>
              </a:rPr>
              <a:t>appears</a:t>
            </a:r>
            <a:r>
              <a:rPr sz="3200" spc="-15" dirty="0">
                <a:latin typeface="Cambria"/>
                <a:cs typeface="Cambria"/>
              </a:rPr>
              <a:t> </a:t>
            </a:r>
            <a:r>
              <a:rPr sz="3200" spc="-140" dirty="0">
                <a:latin typeface="Cambria"/>
                <a:cs typeface="Cambria"/>
              </a:rPr>
              <a:t>”perfect.”</a:t>
            </a:r>
            <a:r>
              <a:rPr sz="3200" spc="-25" dirty="0">
                <a:latin typeface="Cambria"/>
                <a:cs typeface="Cambria"/>
              </a:rPr>
              <a:t> </a:t>
            </a:r>
            <a:r>
              <a:rPr sz="3200" spc="-135" dirty="0">
                <a:latin typeface="Cambria"/>
                <a:cs typeface="Cambria"/>
              </a:rPr>
              <a:t>The</a:t>
            </a:r>
            <a:r>
              <a:rPr sz="3200" spc="-40" dirty="0">
                <a:latin typeface="Cambria"/>
                <a:cs typeface="Cambria"/>
              </a:rPr>
              <a:t> </a:t>
            </a:r>
            <a:r>
              <a:rPr sz="3200" spc="-135" dirty="0">
                <a:latin typeface="Cambria"/>
                <a:cs typeface="Cambria"/>
              </a:rPr>
              <a:t>object</a:t>
            </a:r>
            <a:r>
              <a:rPr sz="3200" spc="30" dirty="0">
                <a:latin typeface="Cambria"/>
                <a:cs typeface="Cambria"/>
              </a:rPr>
              <a:t> </a:t>
            </a:r>
            <a:r>
              <a:rPr sz="3200" spc="-90" dirty="0">
                <a:latin typeface="Cambria"/>
                <a:cs typeface="Cambria"/>
              </a:rPr>
              <a:t>might</a:t>
            </a:r>
            <a:r>
              <a:rPr sz="3200" spc="-20" dirty="0">
                <a:latin typeface="Cambria"/>
                <a:cs typeface="Cambria"/>
              </a:rPr>
              <a:t> </a:t>
            </a:r>
            <a:r>
              <a:rPr sz="3200" spc="-135" dirty="0">
                <a:latin typeface="Cambria"/>
                <a:cs typeface="Cambria"/>
              </a:rPr>
              <a:t>be</a:t>
            </a:r>
            <a:r>
              <a:rPr sz="3200" spc="-40" dirty="0">
                <a:latin typeface="Cambria"/>
                <a:cs typeface="Cambria"/>
              </a:rPr>
              <a:t> </a:t>
            </a:r>
            <a:r>
              <a:rPr sz="3200" spc="-150" dirty="0">
                <a:latin typeface="Cambria"/>
                <a:cs typeface="Cambria"/>
              </a:rPr>
              <a:t>rotated,</a:t>
            </a:r>
            <a:r>
              <a:rPr sz="3200" spc="40" dirty="0">
                <a:latin typeface="Cambria"/>
                <a:cs typeface="Cambria"/>
              </a:rPr>
              <a:t> </a:t>
            </a:r>
            <a:r>
              <a:rPr sz="3200" spc="-10" dirty="0">
                <a:latin typeface="Cambria"/>
                <a:cs typeface="Cambria"/>
              </a:rPr>
              <a:t>shifted, </a:t>
            </a:r>
            <a:r>
              <a:rPr sz="3250" spc="-175" dirty="0">
                <a:latin typeface="Cambria"/>
                <a:cs typeface="Cambria"/>
              </a:rPr>
              <a:t>zoomed,</a:t>
            </a:r>
            <a:r>
              <a:rPr sz="3250" spc="-15" dirty="0">
                <a:latin typeface="Cambria"/>
                <a:cs typeface="Cambria"/>
              </a:rPr>
              <a:t> </a:t>
            </a:r>
            <a:r>
              <a:rPr sz="3250" spc="-190" dirty="0">
                <a:latin typeface="Cambria"/>
                <a:cs typeface="Cambria"/>
              </a:rPr>
              <a:t>or</a:t>
            </a:r>
            <a:r>
              <a:rPr sz="3250" spc="15" dirty="0">
                <a:latin typeface="Cambria"/>
                <a:cs typeface="Cambria"/>
              </a:rPr>
              <a:t> </a:t>
            </a:r>
            <a:r>
              <a:rPr sz="3250" spc="-180" dirty="0">
                <a:latin typeface="Cambria"/>
                <a:cs typeface="Cambria"/>
              </a:rPr>
              <a:t>viewed</a:t>
            </a:r>
            <a:r>
              <a:rPr sz="3250" spc="-70" dirty="0">
                <a:latin typeface="Cambria"/>
                <a:cs typeface="Cambria"/>
              </a:rPr>
              <a:t> </a:t>
            </a:r>
            <a:r>
              <a:rPr sz="3250" spc="-155" dirty="0">
                <a:latin typeface="Cambria"/>
                <a:cs typeface="Cambria"/>
              </a:rPr>
              <a:t>from</a:t>
            </a:r>
            <a:r>
              <a:rPr sz="3250" spc="-25" dirty="0">
                <a:latin typeface="Cambria"/>
                <a:cs typeface="Cambria"/>
              </a:rPr>
              <a:t> </a:t>
            </a:r>
            <a:r>
              <a:rPr sz="3250" spc="-80" dirty="0">
                <a:latin typeface="Cambria"/>
                <a:cs typeface="Cambria"/>
              </a:rPr>
              <a:t>an</a:t>
            </a:r>
            <a:r>
              <a:rPr sz="3250" spc="-135" dirty="0">
                <a:latin typeface="Cambria"/>
                <a:cs typeface="Cambria"/>
              </a:rPr>
              <a:t> </a:t>
            </a:r>
            <a:r>
              <a:rPr sz="3250" spc="-145" dirty="0">
                <a:latin typeface="Cambria"/>
                <a:cs typeface="Cambria"/>
              </a:rPr>
              <a:t>extreme</a:t>
            </a:r>
            <a:r>
              <a:rPr sz="3250" spc="-30" dirty="0">
                <a:latin typeface="Cambria"/>
                <a:cs typeface="Cambria"/>
              </a:rPr>
              <a:t> </a:t>
            </a:r>
            <a:r>
              <a:rPr sz="3250" spc="-85" dirty="0">
                <a:latin typeface="Cambria"/>
                <a:cs typeface="Cambria"/>
              </a:rPr>
              <a:t>angle.</a:t>
            </a:r>
            <a:r>
              <a:rPr sz="3250" spc="-100" dirty="0">
                <a:latin typeface="Cambria"/>
                <a:cs typeface="Cambria"/>
              </a:rPr>
              <a:t> </a:t>
            </a:r>
            <a:r>
              <a:rPr sz="3250" spc="-260" dirty="0">
                <a:latin typeface="Cambria"/>
                <a:cs typeface="Cambria"/>
              </a:rPr>
              <a:t>To</a:t>
            </a:r>
            <a:r>
              <a:rPr sz="3250" spc="-20" dirty="0">
                <a:latin typeface="Cambria"/>
                <a:cs typeface="Cambria"/>
              </a:rPr>
              <a:t> </a:t>
            </a:r>
            <a:r>
              <a:rPr sz="3250" spc="-114" dirty="0">
                <a:latin typeface="Cambria"/>
                <a:cs typeface="Cambria"/>
              </a:rPr>
              <a:t>track</a:t>
            </a:r>
            <a:r>
              <a:rPr sz="3250" spc="-10" dirty="0">
                <a:latin typeface="Cambria"/>
                <a:cs typeface="Cambria"/>
              </a:rPr>
              <a:t> </a:t>
            </a:r>
            <a:r>
              <a:rPr sz="3250" spc="-130" dirty="0">
                <a:latin typeface="Cambria"/>
                <a:cs typeface="Cambria"/>
              </a:rPr>
              <a:t>an</a:t>
            </a:r>
            <a:r>
              <a:rPr sz="3250" spc="-140" dirty="0">
                <a:latin typeface="Cambria"/>
                <a:cs typeface="Cambria"/>
              </a:rPr>
              <a:t> object</a:t>
            </a:r>
            <a:r>
              <a:rPr sz="3250" spc="35" dirty="0">
                <a:latin typeface="Cambria"/>
                <a:cs typeface="Cambria"/>
              </a:rPr>
              <a:t> </a:t>
            </a:r>
            <a:r>
              <a:rPr sz="3250" spc="-240" dirty="0">
                <a:latin typeface="Cambria"/>
                <a:cs typeface="Cambria"/>
              </a:rPr>
              <a:t>or</a:t>
            </a:r>
            <a:r>
              <a:rPr sz="3250" dirty="0">
                <a:latin typeface="Cambria"/>
                <a:cs typeface="Cambria"/>
              </a:rPr>
              <a:t> </a:t>
            </a:r>
            <a:r>
              <a:rPr sz="3250" spc="-170" dirty="0">
                <a:latin typeface="Cambria"/>
                <a:cs typeface="Cambria"/>
              </a:rPr>
              <a:t>map</a:t>
            </a:r>
            <a:r>
              <a:rPr sz="3250" spc="-45" dirty="0">
                <a:latin typeface="Cambria"/>
                <a:cs typeface="Cambria"/>
              </a:rPr>
              <a:t> </a:t>
            </a:r>
            <a:r>
              <a:rPr sz="3250" spc="-80" dirty="0">
                <a:latin typeface="Cambria"/>
                <a:cs typeface="Cambria"/>
              </a:rPr>
              <a:t>an</a:t>
            </a:r>
            <a:r>
              <a:rPr sz="3250" spc="-140" dirty="0">
                <a:latin typeface="Cambria"/>
                <a:cs typeface="Cambria"/>
              </a:rPr>
              <a:t> </a:t>
            </a:r>
            <a:r>
              <a:rPr sz="3250" spc="-125" dirty="0">
                <a:latin typeface="Cambria"/>
                <a:cs typeface="Cambria"/>
              </a:rPr>
              <a:t>environment,</a:t>
            </a:r>
            <a:r>
              <a:rPr sz="3250" spc="145" dirty="0">
                <a:latin typeface="Cambria"/>
                <a:cs typeface="Cambria"/>
              </a:rPr>
              <a:t> </a:t>
            </a:r>
            <a:r>
              <a:rPr sz="3250" spc="-300" dirty="0">
                <a:latin typeface="Cambria"/>
                <a:cs typeface="Cambria"/>
              </a:rPr>
              <a:t>we </a:t>
            </a:r>
            <a:r>
              <a:rPr sz="3250" spc="-135" dirty="0">
                <a:latin typeface="Cambria"/>
                <a:cs typeface="Cambria"/>
              </a:rPr>
              <a:t>must</a:t>
            </a:r>
            <a:r>
              <a:rPr sz="3250" spc="-45" dirty="0">
                <a:latin typeface="Cambria"/>
                <a:cs typeface="Cambria"/>
              </a:rPr>
              <a:t> </a:t>
            </a:r>
            <a:r>
              <a:rPr sz="3250" spc="-105" dirty="0">
                <a:latin typeface="Cambria"/>
                <a:cs typeface="Cambria"/>
              </a:rPr>
              <a:t>mathematically</a:t>
            </a:r>
            <a:r>
              <a:rPr sz="3250" spc="-70" dirty="0">
                <a:latin typeface="Cambria"/>
                <a:cs typeface="Cambria"/>
              </a:rPr>
              <a:t> </a:t>
            </a:r>
            <a:r>
              <a:rPr sz="3250" spc="-145" dirty="0">
                <a:latin typeface="Cambria"/>
                <a:cs typeface="Cambria"/>
              </a:rPr>
              <a:t>relate</a:t>
            </a:r>
            <a:r>
              <a:rPr sz="3250" spc="-15" dirty="0">
                <a:latin typeface="Cambria"/>
                <a:cs typeface="Cambria"/>
              </a:rPr>
              <a:t> </a:t>
            </a:r>
            <a:r>
              <a:rPr sz="3250" spc="-125" dirty="0">
                <a:latin typeface="Cambria"/>
                <a:cs typeface="Cambria"/>
              </a:rPr>
              <a:t>different</a:t>
            </a:r>
            <a:r>
              <a:rPr sz="3250" spc="130" dirty="0">
                <a:latin typeface="Cambria"/>
                <a:cs typeface="Cambria"/>
              </a:rPr>
              <a:t> </a:t>
            </a:r>
            <a:r>
              <a:rPr sz="3250" spc="-114" dirty="0">
                <a:latin typeface="Cambria"/>
                <a:cs typeface="Cambria"/>
              </a:rPr>
              <a:t>views</a:t>
            </a:r>
            <a:r>
              <a:rPr sz="3250" spc="-30" dirty="0">
                <a:latin typeface="Cambria"/>
                <a:cs typeface="Cambria"/>
              </a:rPr>
              <a:t> </a:t>
            </a:r>
            <a:r>
              <a:rPr sz="3250" spc="-210" dirty="0">
                <a:latin typeface="Cambria"/>
                <a:cs typeface="Cambria"/>
              </a:rPr>
              <a:t>to</a:t>
            </a:r>
            <a:r>
              <a:rPr sz="3250" spc="-55" dirty="0">
                <a:latin typeface="Cambria"/>
                <a:cs typeface="Cambria"/>
              </a:rPr>
              <a:t> </a:t>
            </a:r>
            <a:r>
              <a:rPr sz="3250" spc="-120" dirty="0">
                <a:latin typeface="Cambria"/>
                <a:cs typeface="Cambria"/>
              </a:rPr>
              <a:t>the</a:t>
            </a:r>
            <a:r>
              <a:rPr sz="3250" spc="-55" dirty="0">
                <a:latin typeface="Cambria"/>
                <a:cs typeface="Cambria"/>
              </a:rPr>
              <a:t> </a:t>
            </a:r>
            <a:r>
              <a:rPr sz="3250" spc="-145" dirty="0">
                <a:latin typeface="Cambria"/>
                <a:cs typeface="Cambria"/>
              </a:rPr>
              <a:t>same</a:t>
            </a:r>
            <a:r>
              <a:rPr sz="3250" spc="-35" dirty="0">
                <a:latin typeface="Cambria"/>
                <a:cs typeface="Cambria"/>
              </a:rPr>
              <a:t> </a:t>
            </a:r>
            <a:r>
              <a:rPr sz="3250" spc="-95" dirty="0">
                <a:latin typeface="Cambria"/>
                <a:cs typeface="Cambria"/>
              </a:rPr>
              <a:t>physical</a:t>
            </a:r>
            <a:r>
              <a:rPr sz="3250" spc="-10" dirty="0">
                <a:latin typeface="Cambria"/>
                <a:cs typeface="Cambria"/>
              </a:rPr>
              <a:t> object.</a:t>
            </a:r>
            <a:endParaRPr sz="3250" dirty="0">
              <a:latin typeface="Cambria"/>
              <a:cs typeface="Cambria"/>
            </a:endParaRPr>
          </a:p>
        </p:txBody>
      </p:sp>
      <p:sp>
        <p:nvSpPr>
          <p:cNvPr id="10" name="object 10"/>
          <p:cNvSpPr txBox="1"/>
          <p:nvPr/>
        </p:nvSpPr>
        <p:spPr>
          <a:xfrm>
            <a:off x="1160482" y="7639050"/>
            <a:ext cx="2506345" cy="736600"/>
          </a:xfrm>
          <a:prstGeom prst="rect">
            <a:avLst/>
          </a:prstGeom>
        </p:spPr>
        <p:txBody>
          <a:bodyPr vert="horz" wrap="square" lIns="0" tIns="66040" rIns="0" bIns="0" rtlCol="0">
            <a:spAutoFit/>
          </a:bodyPr>
          <a:lstStyle/>
          <a:p>
            <a:pPr marL="12700" marR="5080" indent="361950">
              <a:lnSpc>
                <a:spcPts val="2600"/>
              </a:lnSpc>
              <a:spcBef>
                <a:spcPts val="520"/>
              </a:spcBef>
              <a:tabLst>
                <a:tab pos="1173480" algn="l"/>
                <a:tab pos="1579880" algn="l"/>
              </a:tabLst>
            </a:pPr>
            <a:r>
              <a:rPr sz="2500" spc="170" dirty="0">
                <a:latin typeface="Calibri"/>
                <a:cs typeface="Calibri"/>
              </a:rPr>
              <a:t>Real</a:t>
            </a:r>
            <a:r>
              <a:rPr sz="2500" dirty="0">
                <a:latin typeface="Calibri"/>
                <a:cs typeface="Calibri"/>
              </a:rPr>
              <a:t>	</a:t>
            </a:r>
            <a:r>
              <a:rPr sz="2500" spc="-25" dirty="0">
                <a:latin typeface="Calibri"/>
                <a:cs typeface="Calibri"/>
              </a:rPr>
              <a:t>Obj</a:t>
            </a:r>
            <a:r>
              <a:rPr sz="2500" spc="-265" dirty="0">
                <a:latin typeface="Calibri"/>
                <a:cs typeface="Calibri"/>
              </a:rPr>
              <a:t> </a:t>
            </a:r>
            <a:r>
              <a:rPr sz="2500" spc="-25" dirty="0">
                <a:latin typeface="Calibri"/>
                <a:cs typeface="Calibri"/>
              </a:rPr>
              <a:t>ect </a:t>
            </a:r>
            <a:r>
              <a:rPr sz="2500" spc="50" dirty="0">
                <a:latin typeface="Calibri"/>
                <a:cs typeface="Calibri"/>
              </a:rPr>
              <a:t>(Phys1ca1</a:t>
            </a:r>
            <a:r>
              <a:rPr sz="2500" dirty="0">
                <a:latin typeface="Calibri"/>
                <a:cs typeface="Calibri"/>
              </a:rPr>
              <a:t>	</a:t>
            </a:r>
            <a:r>
              <a:rPr sz="2500" spc="130" dirty="0">
                <a:latin typeface="Calibri"/>
                <a:cs typeface="Calibri"/>
              </a:rPr>
              <a:t>Truth)</a:t>
            </a:r>
            <a:endParaRPr sz="2500">
              <a:latin typeface="Calibri"/>
              <a:cs typeface="Calibri"/>
            </a:endParaRPr>
          </a:p>
        </p:txBody>
      </p:sp>
      <p:sp>
        <p:nvSpPr>
          <p:cNvPr id="11" name="object 11"/>
          <p:cNvSpPr txBox="1"/>
          <p:nvPr/>
        </p:nvSpPr>
        <p:spPr>
          <a:xfrm>
            <a:off x="3851724" y="5553427"/>
            <a:ext cx="1252855" cy="364490"/>
          </a:xfrm>
          <a:prstGeom prst="rect">
            <a:avLst/>
          </a:prstGeom>
        </p:spPr>
        <p:txBody>
          <a:bodyPr vert="horz" wrap="square" lIns="0" tIns="15240" rIns="0" bIns="0" rtlCol="0">
            <a:spAutoFit/>
          </a:bodyPr>
          <a:lstStyle/>
          <a:p>
            <a:pPr marL="12700">
              <a:lnSpc>
                <a:spcPct val="100000"/>
              </a:lnSpc>
              <a:spcBef>
                <a:spcPts val="120"/>
              </a:spcBef>
            </a:pPr>
            <a:r>
              <a:rPr sz="2200" spc="-10" dirty="0">
                <a:latin typeface="Arial MT"/>
                <a:cs typeface="Arial MT"/>
              </a:rPr>
              <a:t>Distortion</a:t>
            </a:r>
            <a:endParaRPr sz="2200">
              <a:latin typeface="Arial MT"/>
              <a:cs typeface="Arial MT"/>
            </a:endParaRPr>
          </a:p>
        </p:txBody>
      </p:sp>
      <p:sp>
        <p:nvSpPr>
          <p:cNvPr id="12" name="object 12"/>
          <p:cNvSpPr txBox="1"/>
          <p:nvPr/>
        </p:nvSpPr>
        <p:spPr>
          <a:xfrm>
            <a:off x="5243302" y="7665508"/>
            <a:ext cx="2848610" cy="374650"/>
          </a:xfrm>
          <a:prstGeom prst="rect">
            <a:avLst/>
          </a:prstGeom>
        </p:spPr>
        <p:txBody>
          <a:bodyPr vert="horz" wrap="square" lIns="0" tIns="11430" rIns="0" bIns="0" rtlCol="0">
            <a:spAutoFit/>
          </a:bodyPr>
          <a:lstStyle/>
          <a:p>
            <a:pPr marL="12700">
              <a:lnSpc>
                <a:spcPct val="100000"/>
              </a:lnSpc>
              <a:spcBef>
                <a:spcPts val="90"/>
              </a:spcBef>
              <a:tabLst>
                <a:tab pos="1136015" algn="l"/>
              </a:tabLst>
            </a:pPr>
            <a:r>
              <a:rPr sz="2300" spc="-10" dirty="0">
                <a:latin typeface="Arial MT"/>
                <a:cs typeface="Arial MT"/>
              </a:rPr>
              <a:t>Camera</a:t>
            </a:r>
            <a:r>
              <a:rPr sz="2300" dirty="0">
                <a:latin typeface="Arial MT"/>
                <a:cs typeface="Arial MT"/>
              </a:rPr>
              <a:t>	</a:t>
            </a:r>
            <a:r>
              <a:rPr sz="2300" spc="-10" dirty="0">
                <a:latin typeface="Arial MT"/>
                <a:cs typeface="Arial MT"/>
              </a:rPr>
              <a:t>Lens/Sensor</a:t>
            </a:r>
            <a:endParaRPr sz="2300">
              <a:latin typeface="Arial MT"/>
              <a:cs typeface="Arial MT"/>
            </a:endParaRPr>
          </a:p>
        </p:txBody>
      </p:sp>
      <p:sp>
        <p:nvSpPr>
          <p:cNvPr id="13" name="object 13"/>
          <p:cNvSpPr txBox="1"/>
          <p:nvPr/>
        </p:nvSpPr>
        <p:spPr>
          <a:xfrm>
            <a:off x="9429485" y="7661627"/>
            <a:ext cx="2715260" cy="694690"/>
          </a:xfrm>
          <a:prstGeom prst="rect">
            <a:avLst/>
          </a:prstGeom>
        </p:spPr>
        <p:txBody>
          <a:bodyPr vert="horz" wrap="square" lIns="0" tIns="30480" rIns="0" bIns="0" rtlCol="0">
            <a:spAutoFit/>
          </a:bodyPr>
          <a:lstStyle/>
          <a:p>
            <a:pPr marL="205104" marR="5080" indent="-193040">
              <a:lnSpc>
                <a:spcPts val="2600"/>
              </a:lnSpc>
              <a:spcBef>
                <a:spcPts val="240"/>
              </a:spcBef>
              <a:tabLst>
                <a:tab pos="1442085" algn="l"/>
                <a:tab pos="1922780" algn="l"/>
                <a:tab pos="2409825" algn="l"/>
              </a:tabLst>
            </a:pPr>
            <a:r>
              <a:rPr sz="2200" spc="65" dirty="0">
                <a:solidFill>
                  <a:srgbClr val="A84F2D"/>
                </a:solidFill>
                <a:latin typeface="Arial MT"/>
                <a:cs typeface="Arial MT"/>
              </a:rPr>
              <a:t>Trans</a:t>
            </a:r>
            <a:r>
              <a:rPr sz="2200" spc="-200" dirty="0">
                <a:solidFill>
                  <a:srgbClr val="A84F2D"/>
                </a:solidFill>
                <a:latin typeface="Arial MT"/>
                <a:cs typeface="Arial MT"/>
              </a:rPr>
              <a:t> </a:t>
            </a:r>
            <a:r>
              <a:rPr sz="2200" spc="50" dirty="0">
                <a:solidFill>
                  <a:srgbClr val="9C4B2D"/>
                </a:solidFill>
                <a:latin typeface="Arial MT"/>
                <a:cs typeface="Arial MT"/>
              </a:rPr>
              <a:t>fo</a:t>
            </a:r>
            <a:r>
              <a:rPr sz="2200" spc="-90" dirty="0">
                <a:solidFill>
                  <a:srgbClr val="9C4B2D"/>
                </a:solidFill>
                <a:latin typeface="Arial MT"/>
                <a:cs typeface="Arial MT"/>
              </a:rPr>
              <a:t> </a:t>
            </a:r>
            <a:r>
              <a:rPr sz="2200" spc="-20" dirty="0">
                <a:solidFill>
                  <a:srgbClr val="99492A"/>
                </a:solidFill>
                <a:latin typeface="Arial MT"/>
                <a:cs typeface="Arial MT"/>
              </a:rPr>
              <a:t>rmed</a:t>
            </a:r>
            <a:r>
              <a:rPr sz="2200" dirty="0">
                <a:solidFill>
                  <a:srgbClr val="99492A"/>
                </a:solidFill>
                <a:latin typeface="Arial MT"/>
                <a:cs typeface="Arial MT"/>
              </a:rPr>
              <a:t>	</a:t>
            </a:r>
            <a:r>
              <a:rPr sz="2200" spc="-25" dirty="0">
                <a:solidFill>
                  <a:srgbClr val="9E5434"/>
                </a:solidFill>
                <a:latin typeface="Arial MT"/>
                <a:cs typeface="Arial MT"/>
              </a:rPr>
              <a:t>Isa</a:t>
            </a:r>
            <a:r>
              <a:rPr sz="2200" dirty="0">
                <a:solidFill>
                  <a:srgbClr val="9E5434"/>
                </a:solidFill>
                <a:latin typeface="Arial MT"/>
                <a:cs typeface="Arial MT"/>
              </a:rPr>
              <a:t>	</a:t>
            </a:r>
            <a:r>
              <a:rPr sz="2200" spc="-100" dirty="0">
                <a:solidFill>
                  <a:srgbClr val="A35433"/>
                </a:solidFill>
                <a:latin typeface="Arial MT"/>
                <a:cs typeface="Arial MT"/>
              </a:rPr>
              <a:t>ge </a:t>
            </a:r>
            <a:r>
              <a:rPr sz="2200" spc="-180" dirty="0">
                <a:solidFill>
                  <a:srgbClr val="AF6646"/>
                </a:solidFill>
                <a:latin typeface="Arial MT"/>
                <a:cs typeface="Arial MT"/>
              </a:rPr>
              <a:t>(Came</a:t>
            </a:r>
            <a:r>
              <a:rPr sz="2200" spc="-210" dirty="0">
                <a:solidFill>
                  <a:srgbClr val="AF6646"/>
                </a:solidFill>
                <a:latin typeface="Arial MT"/>
                <a:cs typeface="Arial MT"/>
              </a:rPr>
              <a:t> </a:t>
            </a:r>
            <a:r>
              <a:rPr sz="2200" spc="70" dirty="0">
                <a:solidFill>
                  <a:srgbClr val="BC7759"/>
                </a:solidFill>
                <a:latin typeface="Arial MT"/>
                <a:cs typeface="Arial MT"/>
              </a:rPr>
              <a:t>r</a:t>
            </a:r>
            <a:r>
              <a:rPr sz="2200" spc="-254" dirty="0">
                <a:solidFill>
                  <a:srgbClr val="BC7759"/>
                </a:solidFill>
                <a:latin typeface="Arial MT"/>
                <a:cs typeface="Arial MT"/>
              </a:rPr>
              <a:t> </a:t>
            </a:r>
            <a:r>
              <a:rPr sz="2200" spc="-50" dirty="0">
                <a:solidFill>
                  <a:srgbClr val="AA6242"/>
                </a:solidFill>
                <a:latin typeface="Arial MT"/>
                <a:cs typeface="Arial MT"/>
              </a:rPr>
              <a:t>a</a:t>
            </a:r>
            <a:r>
              <a:rPr sz="2200" dirty="0">
                <a:solidFill>
                  <a:srgbClr val="AA6242"/>
                </a:solidFill>
                <a:latin typeface="Arial MT"/>
                <a:cs typeface="Arial MT"/>
              </a:rPr>
              <a:t>	</a:t>
            </a:r>
            <a:r>
              <a:rPr sz="2200" spc="-45" dirty="0">
                <a:solidFill>
                  <a:srgbClr val="934D31"/>
                </a:solidFill>
                <a:latin typeface="Arial MT"/>
                <a:cs typeface="Arial MT"/>
              </a:rPr>
              <a:t>0u</a:t>
            </a:r>
            <a:r>
              <a:rPr sz="2200" spc="-360" dirty="0">
                <a:solidFill>
                  <a:srgbClr val="934D31"/>
                </a:solidFill>
                <a:latin typeface="Arial MT"/>
                <a:cs typeface="Arial MT"/>
              </a:rPr>
              <a:t> </a:t>
            </a:r>
            <a:r>
              <a:rPr sz="2200" dirty="0">
                <a:solidFill>
                  <a:srgbClr val="A34423"/>
                </a:solidFill>
                <a:latin typeface="Arial MT"/>
                <a:cs typeface="Arial MT"/>
              </a:rPr>
              <a:t>t</a:t>
            </a:r>
            <a:r>
              <a:rPr sz="2200" spc="-75" dirty="0">
                <a:solidFill>
                  <a:srgbClr val="A34423"/>
                </a:solidFill>
                <a:latin typeface="Arial MT"/>
                <a:cs typeface="Arial MT"/>
              </a:rPr>
              <a:t> </a:t>
            </a:r>
            <a:r>
              <a:rPr sz="2200" dirty="0">
                <a:solidFill>
                  <a:srgbClr val="CA6B46"/>
                </a:solidFill>
                <a:latin typeface="Arial MT"/>
                <a:cs typeface="Arial MT"/>
              </a:rPr>
              <a:t>put</a:t>
            </a:r>
            <a:r>
              <a:rPr sz="2200" spc="250" dirty="0">
                <a:solidFill>
                  <a:srgbClr val="CA6B46"/>
                </a:solidFill>
                <a:latin typeface="Arial MT"/>
                <a:cs typeface="Arial MT"/>
              </a:rPr>
              <a:t> </a:t>
            </a:r>
            <a:r>
              <a:rPr sz="2200" spc="-50" dirty="0">
                <a:solidFill>
                  <a:srgbClr val="AA5938"/>
                </a:solidFill>
                <a:latin typeface="Arial MT"/>
                <a:cs typeface="Arial MT"/>
              </a:rPr>
              <a:t>)</a:t>
            </a:r>
            <a:endParaRPr sz="2200">
              <a:latin typeface="Arial MT"/>
              <a:cs typeface="Arial MT"/>
            </a:endParaRPr>
          </a:p>
        </p:txBody>
      </p:sp>
      <p:sp>
        <p:nvSpPr>
          <p:cNvPr id="14" name="object 14"/>
          <p:cNvSpPr txBox="1"/>
          <p:nvPr/>
        </p:nvSpPr>
        <p:spPr>
          <a:xfrm>
            <a:off x="12291363" y="5227108"/>
            <a:ext cx="1339215" cy="706755"/>
          </a:xfrm>
          <a:prstGeom prst="rect">
            <a:avLst/>
          </a:prstGeom>
        </p:spPr>
        <p:txBody>
          <a:bodyPr vert="horz" wrap="square" lIns="0" tIns="11430" rIns="0" bIns="0" rtlCol="0">
            <a:spAutoFit/>
          </a:bodyPr>
          <a:lstStyle/>
          <a:p>
            <a:pPr marL="635" algn="ctr">
              <a:lnSpc>
                <a:spcPts val="2655"/>
              </a:lnSpc>
              <a:spcBef>
                <a:spcPts val="90"/>
              </a:spcBef>
            </a:pPr>
            <a:r>
              <a:rPr sz="2300" dirty="0">
                <a:latin typeface="Arial MT"/>
                <a:cs typeface="Arial MT"/>
              </a:rPr>
              <a:t>Math</a:t>
            </a:r>
            <a:r>
              <a:rPr sz="2300" spc="70" dirty="0">
                <a:latin typeface="Arial MT"/>
                <a:cs typeface="Arial MT"/>
              </a:rPr>
              <a:t> </a:t>
            </a:r>
            <a:r>
              <a:rPr sz="2300" spc="-50" dirty="0">
                <a:latin typeface="Arial MT"/>
                <a:cs typeface="Arial MT"/>
              </a:rPr>
              <a:t>/</a:t>
            </a:r>
            <a:endParaRPr sz="2300">
              <a:latin typeface="Arial MT"/>
              <a:cs typeface="Arial MT"/>
            </a:endParaRPr>
          </a:p>
          <a:p>
            <a:pPr algn="ctr">
              <a:lnSpc>
                <a:spcPts val="2715"/>
              </a:lnSpc>
            </a:pPr>
            <a:r>
              <a:rPr sz="2350" spc="-45" dirty="0">
                <a:latin typeface="Arial MT"/>
                <a:cs typeface="Arial MT"/>
              </a:rPr>
              <a:t>Correction</a:t>
            </a:r>
            <a:endParaRPr sz="2350">
              <a:latin typeface="Arial MT"/>
              <a:cs typeface="Arial MT"/>
            </a:endParaRPr>
          </a:p>
        </p:txBody>
      </p:sp>
      <p:sp>
        <p:nvSpPr>
          <p:cNvPr id="15" name="object 15"/>
          <p:cNvSpPr txBox="1"/>
          <p:nvPr/>
        </p:nvSpPr>
        <p:spPr>
          <a:xfrm>
            <a:off x="13930540" y="7667977"/>
            <a:ext cx="2410460" cy="364490"/>
          </a:xfrm>
          <a:prstGeom prst="rect">
            <a:avLst/>
          </a:prstGeom>
        </p:spPr>
        <p:txBody>
          <a:bodyPr vert="horz" wrap="square" lIns="0" tIns="15240" rIns="0" bIns="0" rtlCol="0">
            <a:spAutoFit/>
          </a:bodyPr>
          <a:lstStyle/>
          <a:p>
            <a:pPr marL="12700">
              <a:lnSpc>
                <a:spcPct val="100000"/>
              </a:lnSpc>
              <a:spcBef>
                <a:spcPts val="120"/>
              </a:spcBef>
              <a:tabLst>
                <a:tab pos="1612900" algn="l"/>
              </a:tabLst>
            </a:pPr>
            <a:r>
              <a:rPr sz="2200" spc="-165" dirty="0">
                <a:solidFill>
                  <a:srgbClr val="1C3D72"/>
                </a:solidFill>
                <a:latin typeface="Arial MT"/>
                <a:cs typeface="Arial MT"/>
              </a:rPr>
              <a:t>Co</a:t>
            </a:r>
            <a:r>
              <a:rPr sz="2200" spc="-375" dirty="0">
                <a:solidFill>
                  <a:srgbClr val="1C3D72"/>
                </a:solidFill>
                <a:latin typeface="Arial MT"/>
                <a:cs typeface="Arial MT"/>
              </a:rPr>
              <a:t> </a:t>
            </a:r>
            <a:r>
              <a:rPr sz="2200" dirty="0">
                <a:solidFill>
                  <a:srgbClr val="365074"/>
                </a:solidFill>
                <a:latin typeface="Arial MT"/>
                <a:cs typeface="Arial MT"/>
              </a:rPr>
              <a:t>r</a:t>
            </a:r>
            <a:r>
              <a:rPr sz="2200" spc="-140" dirty="0">
                <a:solidFill>
                  <a:srgbClr val="365074"/>
                </a:solidFill>
                <a:latin typeface="Arial MT"/>
                <a:cs typeface="Arial MT"/>
              </a:rPr>
              <a:t> </a:t>
            </a:r>
            <a:r>
              <a:rPr sz="2200" spc="175" dirty="0">
                <a:solidFill>
                  <a:srgbClr val="163B7C"/>
                </a:solidFill>
                <a:latin typeface="Arial MT"/>
                <a:cs typeface="Arial MT"/>
              </a:rPr>
              <a:t>rected</a:t>
            </a:r>
            <a:r>
              <a:rPr sz="2200" dirty="0">
                <a:solidFill>
                  <a:srgbClr val="163B7C"/>
                </a:solidFill>
                <a:latin typeface="Arial MT"/>
                <a:cs typeface="Arial MT"/>
              </a:rPr>
              <a:t>	</a:t>
            </a:r>
            <a:r>
              <a:rPr sz="2200" spc="-10" dirty="0">
                <a:solidFill>
                  <a:srgbClr val="284977"/>
                </a:solidFill>
                <a:latin typeface="Arial MT"/>
                <a:cs typeface="Arial MT"/>
              </a:rPr>
              <a:t>Image</a:t>
            </a:r>
            <a:endParaRPr sz="2200">
              <a:latin typeface="Arial MT"/>
              <a:cs typeface="Arial M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000" y="8267700"/>
            <a:ext cx="901700" cy="482600"/>
          </a:xfrm>
          <a:prstGeom prst="rect">
            <a:avLst/>
          </a:prstGeom>
        </p:spPr>
      </p:pic>
      <p:pic>
        <p:nvPicPr>
          <p:cNvPr id="3" name="object 3"/>
          <p:cNvPicPr/>
          <p:nvPr/>
        </p:nvPicPr>
        <p:blipFill>
          <a:blip r:embed="rId3" cstate="print"/>
          <a:stretch>
            <a:fillRect/>
          </a:stretch>
        </p:blipFill>
        <p:spPr>
          <a:xfrm>
            <a:off x="4064000" y="1638300"/>
            <a:ext cx="457200" cy="546100"/>
          </a:xfrm>
          <a:prstGeom prst="rect">
            <a:avLst/>
          </a:prstGeom>
        </p:spPr>
      </p:pic>
      <p:pic>
        <p:nvPicPr>
          <p:cNvPr id="4" name="object 4"/>
          <p:cNvPicPr/>
          <p:nvPr/>
        </p:nvPicPr>
        <p:blipFill>
          <a:blip r:embed="rId4" cstate="print"/>
          <a:stretch>
            <a:fillRect/>
          </a:stretch>
        </p:blipFill>
        <p:spPr>
          <a:xfrm>
            <a:off x="6972300" y="7086600"/>
            <a:ext cx="1854200" cy="1701800"/>
          </a:xfrm>
          <a:prstGeom prst="rect">
            <a:avLst/>
          </a:prstGeom>
        </p:spPr>
      </p:pic>
      <p:pic>
        <p:nvPicPr>
          <p:cNvPr id="5" name="object 5"/>
          <p:cNvPicPr/>
          <p:nvPr/>
        </p:nvPicPr>
        <p:blipFill>
          <a:blip r:embed="rId5" cstate="print"/>
          <a:stretch>
            <a:fillRect/>
          </a:stretch>
        </p:blipFill>
        <p:spPr>
          <a:xfrm>
            <a:off x="5232400" y="3708400"/>
            <a:ext cx="749300" cy="1143000"/>
          </a:xfrm>
          <a:prstGeom prst="rect">
            <a:avLst/>
          </a:prstGeom>
        </p:spPr>
      </p:pic>
      <p:pic>
        <p:nvPicPr>
          <p:cNvPr id="6" name="object 6"/>
          <p:cNvPicPr/>
          <p:nvPr/>
        </p:nvPicPr>
        <p:blipFill>
          <a:blip r:embed="rId6" cstate="print"/>
          <a:stretch>
            <a:fillRect/>
          </a:stretch>
        </p:blipFill>
        <p:spPr>
          <a:xfrm>
            <a:off x="6540500" y="3708400"/>
            <a:ext cx="165100" cy="1143000"/>
          </a:xfrm>
          <a:prstGeom prst="rect">
            <a:avLst/>
          </a:prstGeom>
        </p:spPr>
      </p:pic>
      <p:pic>
        <p:nvPicPr>
          <p:cNvPr id="7" name="object 7"/>
          <p:cNvPicPr/>
          <p:nvPr/>
        </p:nvPicPr>
        <p:blipFill>
          <a:blip r:embed="rId7" cstate="print"/>
          <a:stretch>
            <a:fillRect/>
          </a:stretch>
        </p:blipFill>
        <p:spPr>
          <a:xfrm>
            <a:off x="9626600" y="3708400"/>
            <a:ext cx="165100" cy="1143000"/>
          </a:xfrm>
          <a:prstGeom prst="rect">
            <a:avLst/>
          </a:prstGeom>
        </p:spPr>
      </p:pic>
      <p:pic>
        <p:nvPicPr>
          <p:cNvPr id="8" name="object 8"/>
          <p:cNvPicPr/>
          <p:nvPr/>
        </p:nvPicPr>
        <p:blipFill>
          <a:blip r:embed="rId8" cstate="print"/>
          <a:stretch>
            <a:fillRect/>
          </a:stretch>
        </p:blipFill>
        <p:spPr>
          <a:xfrm>
            <a:off x="11455400" y="1803400"/>
            <a:ext cx="4889500" cy="6146800"/>
          </a:xfrm>
          <a:prstGeom prst="rect">
            <a:avLst/>
          </a:prstGeom>
        </p:spPr>
      </p:pic>
      <p:pic>
        <p:nvPicPr>
          <p:cNvPr id="9" name="object 9"/>
          <p:cNvPicPr/>
          <p:nvPr/>
        </p:nvPicPr>
        <p:blipFill>
          <a:blip r:embed="rId9" cstate="print"/>
          <a:stretch>
            <a:fillRect/>
          </a:stretch>
        </p:blipFill>
        <p:spPr>
          <a:xfrm>
            <a:off x="6172200" y="3708400"/>
            <a:ext cx="4305300" cy="1143000"/>
          </a:xfrm>
          <a:prstGeom prst="rect">
            <a:avLst/>
          </a:prstGeom>
        </p:spPr>
      </p:pic>
      <p:sp>
        <p:nvSpPr>
          <p:cNvPr id="10" name="object 10"/>
          <p:cNvSpPr txBox="1">
            <a:spLocks noGrp="1"/>
          </p:cNvSpPr>
          <p:nvPr>
            <p:ph type="title"/>
          </p:nvPr>
        </p:nvSpPr>
        <p:spPr>
          <a:xfrm>
            <a:off x="1124895" y="578908"/>
            <a:ext cx="11647170" cy="946150"/>
          </a:xfrm>
          <a:prstGeom prst="rect">
            <a:avLst/>
          </a:prstGeom>
        </p:spPr>
        <p:txBody>
          <a:bodyPr vert="horz" wrap="square" lIns="0" tIns="11430" rIns="0" bIns="0" rtlCol="0">
            <a:spAutoFit/>
          </a:bodyPr>
          <a:lstStyle/>
          <a:p>
            <a:pPr marL="12700">
              <a:lnSpc>
                <a:spcPct val="100000"/>
              </a:lnSpc>
              <a:spcBef>
                <a:spcPts val="90"/>
              </a:spcBef>
              <a:tabLst>
                <a:tab pos="2234565" algn="l"/>
              </a:tabLst>
            </a:pPr>
            <a:r>
              <a:rPr spc="-10" dirty="0">
                <a:latin typeface="Arial MT"/>
                <a:cs typeface="Arial MT"/>
              </a:rPr>
              <a:t>Level</a:t>
            </a:r>
            <a:r>
              <a:rPr dirty="0">
                <a:latin typeface="Arial MT"/>
                <a:cs typeface="Arial MT"/>
              </a:rPr>
              <a:t>	:</a:t>
            </a:r>
            <a:r>
              <a:rPr spc="-420" dirty="0">
                <a:latin typeface="Arial MT"/>
                <a:cs typeface="Arial MT"/>
              </a:rPr>
              <a:t> </a:t>
            </a:r>
            <a:r>
              <a:rPr spc="-80" dirty="0">
                <a:latin typeface="Arial MT"/>
                <a:cs typeface="Arial MT"/>
              </a:rPr>
              <a:t>Orthogonal</a:t>
            </a:r>
            <a:r>
              <a:rPr spc="-254" dirty="0">
                <a:latin typeface="Arial MT"/>
                <a:cs typeface="Arial MT"/>
              </a:rPr>
              <a:t> </a:t>
            </a:r>
            <a:r>
              <a:rPr spc="-10" dirty="0">
                <a:latin typeface="Arial MT"/>
                <a:cs typeface="Arial MT"/>
              </a:rPr>
              <a:t>Transformation</a:t>
            </a:r>
          </a:p>
        </p:txBody>
      </p:sp>
      <p:sp>
        <p:nvSpPr>
          <p:cNvPr id="11" name="object 11"/>
          <p:cNvSpPr txBox="1"/>
          <p:nvPr/>
        </p:nvSpPr>
        <p:spPr>
          <a:xfrm>
            <a:off x="1106697" y="1374069"/>
            <a:ext cx="2773045" cy="2304415"/>
          </a:xfrm>
          <a:prstGeom prst="rect">
            <a:avLst/>
          </a:prstGeom>
        </p:spPr>
        <p:txBody>
          <a:bodyPr vert="horz" wrap="square" lIns="0" tIns="16510" rIns="0" bIns="0" rtlCol="0">
            <a:spAutoFit/>
          </a:bodyPr>
          <a:lstStyle/>
          <a:p>
            <a:pPr marL="12700">
              <a:lnSpc>
                <a:spcPct val="100000"/>
              </a:lnSpc>
              <a:spcBef>
                <a:spcPts val="130"/>
              </a:spcBef>
            </a:pPr>
            <a:r>
              <a:rPr sz="6150" spc="-155" dirty="0">
                <a:latin typeface="Arial MT"/>
                <a:cs typeface="Arial MT"/>
              </a:rPr>
              <a:t>Rotation</a:t>
            </a:r>
            <a:endParaRPr sz="6150">
              <a:latin typeface="Arial MT"/>
              <a:cs typeface="Arial MT"/>
            </a:endParaRPr>
          </a:p>
          <a:p>
            <a:pPr marL="24765">
              <a:lnSpc>
                <a:spcPts val="3795"/>
              </a:lnSpc>
              <a:spcBef>
                <a:spcPts val="3120"/>
              </a:spcBef>
            </a:pPr>
            <a:r>
              <a:rPr sz="3200" spc="-35" dirty="0">
                <a:latin typeface="Cambria"/>
                <a:cs typeface="Cambria"/>
              </a:rPr>
              <a:t>Definition:</a:t>
            </a:r>
            <a:endParaRPr sz="3200">
              <a:latin typeface="Cambria"/>
              <a:cs typeface="Cambria"/>
            </a:endParaRPr>
          </a:p>
          <a:p>
            <a:pPr marL="26670">
              <a:lnSpc>
                <a:spcPts val="3615"/>
              </a:lnSpc>
            </a:pPr>
            <a:r>
              <a:rPr sz="3050" spc="-155" dirty="0">
                <a:latin typeface="Cambria"/>
                <a:cs typeface="Cambria"/>
              </a:rPr>
              <a:t>Moves</a:t>
            </a:r>
            <a:r>
              <a:rPr sz="3050" spc="15" dirty="0">
                <a:latin typeface="Cambria"/>
                <a:cs typeface="Cambria"/>
              </a:rPr>
              <a:t> </a:t>
            </a:r>
            <a:r>
              <a:rPr sz="3050" spc="-85" dirty="0">
                <a:latin typeface="Cambria"/>
                <a:cs typeface="Cambria"/>
              </a:rPr>
              <a:t>pixels</a:t>
            </a:r>
            <a:r>
              <a:rPr sz="3050" spc="-75" dirty="0">
                <a:latin typeface="Cambria"/>
                <a:cs typeface="Cambria"/>
              </a:rPr>
              <a:t> </a:t>
            </a:r>
            <a:r>
              <a:rPr sz="3050" spc="-25" dirty="0">
                <a:latin typeface="Cambria"/>
                <a:cs typeface="Cambria"/>
              </a:rPr>
              <a:t>via</a:t>
            </a:r>
            <a:endParaRPr sz="3050">
              <a:latin typeface="Cambria"/>
              <a:cs typeface="Cambria"/>
            </a:endParaRPr>
          </a:p>
        </p:txBody>
      </p:sp>
      <p:sp>
        <p:nvSpPr>
          <p:cNvPr id="12" name="object 12"/>
          <p:cNvSpPr txBox="1"/>
          <p:nvPr/>
        </p:nvSpPr>
        <p:spPr>
          <a:xfrm>
            <a:off x="1121593" y="3644194"/>
            <a:ext cx="3196590" cy="948690"/>
          </a:xfrm>
          <a:prstGeom prst="rect">
            <a:avLst/>
          </a:prstGeom>
        </p:spPr>
        <p:txBody>
          <a:bodyPr vert="horz" wrap="square" lIns="0" tIns="33655" rIns="0" bIns="0" rtlCol="0">
            <a:spAutoFit/>
          </a:bodyPr>
          <a:lstStyle/>
          <a:p>
            <a:pPr marL="12700" marR="5080" indent="5080">
              <a:lnSpc>
                <a:spcPts val="3600"/>
              </a:lnSpc>
              <a:spcBef>
                <a:spcPts val="265"/>
              </a:spcBef>
            </a:pPr>
            <a:r>
              <a:rPr sz="3050" spc="-145" dirty="0">
                <a:latin typeface="Cambria"/>
                <a:cs typeface="Cambria"/>
              </a:rPr>
              <a:t>rotation</a:t>
            </a:r>
            <a:r>
              <a:rPr sz="3050" spc="-45" dirty="0">
                <a:latin typeface="Cambria"/>
                <a:cs typeface="Cambria"/>
              </a:rPr>
              <a:t> </a:t>
            </a:r>
            <a:r>
              <a:rPr sz="3050" spc="-150" dirty="0">
                <a:latin typeface="Cambria"/>
                <a:cs typeface="Cambria"/>
              </a:rPr>
              <a:t>or</a:t>
            </a:r>
            <a:r>
              <a:rPr sz="3050" spc="-30" dirty="0">
                <a:latin typeface="Cambria"/>
                <a:cs typeface="Cambria"/>
              </a:rPr>
              <a:t> </a:t>
            </a:r>
            <a:r>
              <a:rPr sz="3050" spc="-105" dirty="0">
                <a:latin typeface="Cambria"/>
                <a:cs typeface="Cambria"/>
              </a:rPr>
              <a:t>reflection </a:t>
            </a:r>
            <a:r>
              <a:rPr sz="3050" spc="-75" dirty="0">
                <a:latin typeface="Cambria"/>
                <a:cs typeface="Cambria"/>
              </a:rPr>
              <a:t>(mirroring).</a:t>
            </a:r>
            <a:endParaRPr sz="3050">
              <a:latin typeface="Cambria"/>
              <a:cs typeface="Cambria"/>
            </a:endParaRPr>
          </a:p>
        </p:txBody>
      </p:sp>
      <p:sp>
        <p:nvSpPr>
          <p:cNvPr id="13" name="object 13"/>
          <p:cNvSpPr txBox="1"/>
          <p:nvPr/>
        </p:nvSpPr>
        <p:spPr>
          <a:xfrm>
            <a:off x="4624597" y="1374069"/>
            <a:ext cx="3305810" cy="1849120"/>
          </a:xfrm>
          <a:prstGeom prst="rect">
            <a:avLst/>
          </a:prstGeom>
        </p:spPr>
        <p:txBody>
          <a:bodyPr vert="horz" wrap="square" lIns="0" tIns="16510" rIns="0" bIns="0" rtlCol="0">
            <a:spAutoFit/>
          </a:bodyPr>
          <a:lstStyle/>
          <a:p>
            <a:pPr marL="12700">
              <a:lnSpc>
                <a:spcPct val="100000"/>
              </a:lnSpc>
              <a:spcBef>
                <a:spcPts val="130"/>
              </a:spcBef>
            </a:pPr>
            <a:r>
              <a:rPr sz="6150" spc="-155" dirty="0">
                <a:latin typeface="Arial MT"/>
                <a:cs typeface="Arial MT"/>
              </a:rPr>
              <a:t>Reflection</a:t>
            </a:r>
            <a:endParaRPr sz="6150">
              <a:latin typeface="Arial MT"/>
              <a:cs typeface="Arial MT"/>
            </a:endParaRPr>
          </a:p>
          <a:p>
            <a:pPr marL="596900">
              <a:lnSpc>
                <a:spcPct val="100000"/>
              </a:lnSpc>
              <a:spcBef>
                <a:spcPts val="3220"/>
              </a:spcBef>
            </a:pPr>
            <a:r>
              <a:rPr sz="3100" spc="-165" dirty="0">
                <a:latin typeface="Cambria"/>
                <a:cs typeface="Cambria"/>
              </a:rPr>
              <a:t>Rotation</a:t>
            </a:r>
            <a:r>
              <a:rPr sz="3100" spc="5" dirty="0">
                <a:latin typeface="Cambria"/>
                <a:cs typeface="Cambria"/>
              </a:rPr>
              <a:t> </a:t>
            </a:r>
            <a:r>
              <a:rPr sz="3100" spc="-10" dirty="0">
                <a:latin typeface="Cambria"/>
                <a:cs typeface="Cambria"/>
              </a:rPr>
              <a:t>Matrix</a:t>
            </a:r>
            <a:endParaRPr sz="3100">
              <a:latin typeface="Cambria"/>
              <a:cs typeface="Cambria"/>
            </a:endParaRPr>
          </a:p>
        </p:txBody>
      </p:sp>
      <p:sp>
        <p:nvSpPr>
          <p:cNvPr id="14" name="object 14"/>
          <p:cNvSpPr txBox="1"/>
          <p:nvPr/>
        </p:nvSpPr>
        <p:spPr>
          <a:xfrm>
            <a:off x="1119937" y="5019675"/>
            <a:ext cx="2919730" cy="2799080"/>
          </a:xfrm>
          <a:prstGeom prst="rect">
            <a:avLst/>
          </a:prstGeom>
        </p:spPr>
        <p:txBody>
          <a:bodyPr vert="horz" wrap="square" lIns="0" tIns="15875" rIns="0" bIns="0" rtlCol="0">
            <a:spAutoFit/>
          </a:bodyPr>
          <a:lstStyle/>
          <a:p>
            <a:pPr marL="12700">
              <a:lnSpc>
                <a:spcPts val="3585"/>
              </a:lnSpc>
              <a:spcBef>
                <a:spcPts val="125"/>
              </a:spcBef>
            </a:pPr>
            <a:r>
              <a:rPr sz="3100" spc="-10" dirty="0">
                <a:latin typeface="Cambria"/>
                <a:cs typeface="Cambria"/>
              </a:rPr>
              <a:t>Constraints:</a:t>
            </a:r>
            <a:endParaRPr sz="3100">
              <a:latin typeface="Cambria"/>
              <a:cs typeface="Cambria"/>
            </a:endParaRPr>
          </a:p>
          <a:p>
            <a:pPr marL="467359" indent="-288925">
              <a:lnSpc>
                <a:spcPts val="3704"/>
              </a:lnSpc>
              <a:buChar char="•"/>
              <a:tabLst>
                <a:tab pos="467359" algn="l"/>
              </a:tabLst>
            </a:pPr>
            <a:r>
              <a:rPr sz="3200" spc="-114" dirty="0">
                <a:latin typeface="Times New Roman"/>
                <a:cs typeface="Times New Roman"/>
              </a:rPr>
              <a:t>Shape,</a:t>
            </a:r>
            <a:r>
              <a:rPr sz="3200" spc="-60" dirty="0">
                <a:latin typeface="Times New Roman"/>
                <a:cs typeface="Times New Roman"/>
              </a:rPr>
              <a:t> </a:t>
            </a:r>
            <a:r>
              <a:rPr sz="3200" spc="-105" dirty="0">
                <a:latin typeface="Times New Roman"/>
                <a:cs typeface="Times New Roman"/>
              </a:rPr>
              <a:t>size,</a:t>
            </a:r>
            <a:r>
              <a:rPr sz="3200" spc="-165" dirty="0">
                <a:latin typeface="Times New Roman"/>
                <a:cs typeface="Times New Roman"/>
              </a:rPr>
              <a:t> </a:t>
            </a:r>
            <a:r>
              <a:rPr sz="3200" spc="-25" dirty="0">
                <a:latin typeface="Times New Roman"/>
                <a:cs typeface="Times New Roman"/>
              </a:rPr>
              <a:t>and</a:t>
            </a:r>
            <a:endParaRPr sz="3200">
              <a:latin typeface="Times New Roman"/>
              <a:cs typeface="Times New Roman"/>
            </a:endParaRPr>
          </a:p>
          <a:p>
            <a:pPr marL="464820">
              <a:lnSpc>
                <a:spcPts val="3604"/>
              </a:lnSpc>
              <a:spcBef>
                <a:spcPts val="10"/>
              </a:spcBef>
            </a:pPr>
            <a:r>
              <a:rPr sz="3050" spc="-85" dirty="0">
                <a:latin typeface="Cambria"/>
                <a:cs typeface="Cambria"/>
              </a:rPr>
              <a:t>angles</a:t>
            </a:r>
            <a:r>
              <a:rPr sz="3050" spc="-40" dirty="0">
                <a:latin typeface="Cambria"/>
                <a:cs typeface="Cambria"/>
              </a:rPr>
              <a:t> </a:t>
            </a:r>
            <a:r>
              <a:rPr sz="3050" spc="-160" dirty="0">
                <a:latin typeface="Cambria"/>
                <a:cs typeface="Cambria"/>
              </a:rPr>
              <a:t>do</a:t>
            </a:r>
            <a:r>
              <a:rPr sz="3050" spc="-114" dirty="0">
                <a:latin typeface="Cambria"/>
                <a:cs typeface="Cambria"/>
              </a:rPr>
              <a:t> </a:t>
            </a:r>
            <a:r>
              <a:rPr sz="3050" spc="-25" dirty="0">
                <a:latin typeface="Cambria"/>
                <a:cs typeface="Cambria"/>
              </a:rPr>
              <a:t>NOT</a:t>
            </a:r>
            <a:endParaRPr sz="3050">
              <a:latin typeface="Cambria"/>
              <a:cs typeface="Cambria"/>
            </a:endParaRPr>
          </a:p>
          <a:p>
            <a:pPr marL="459740">
              <a:lnSpc>
                <a:spcPts val="3579"/>
              </a:lnSpc>
            </a:pPr>
            <a:r>
              <a:rPr sz="3100" spc="-10" dirty="0">
                <a:latin typeface="Cambria"/>
                <a:cs typeface="Cambria"/>
              </a:rPr>
              <a:t>change.</a:t>
            </a:r>
            <a:endParaRPr sz="3100">
              <a:latin typeface="Cambria"/>
              <a:cs typeface="Cambria"/>
            </a:endParaRPr>
          </a:p>
          <a:p>
            <a:pPr marL="454659" indent="-283845">
              <a:lnSpc>
                <a:spcPts val="3710"/>
              </a:lnSpc>
              <a:buChar char="•"/>
              <a:tabLst>
                <a:tab pos="454659" algn="l"/>
              </a:tabLst>
            </a:pPr>
            <a:r>
              <a:rPr sz="3200" spc="-175" dirty="0">
                <a:latin typeface="Cambria"/>
                <a:cs typeface="Cambria"/>
              </a:rPr>
              <a:t>Distances</a:t>
            </a:r>
            <a:r>
              <a:rPr sz="3200" spc="35" dirty="0">
                <a:latin typeface="Cambria"/>
                <a:cs typeface="Cambria"/>
              </a:rPr>
              <a:t> </a:t>
            </a:r>
            <a:r>
              <a:rPr sz="3200" spc="-25" dirty="0">
                <a:latin typeface="Cambria"/>
                <a:cs typeface="Cambria"/>
              </a:rPr>
              <a:t>are</a:t>
            </a:r>
            <a:endParaRPr sz="3200">
              <a:latin typeface="Cambria"/>
              <a:cs typeface="Cambria"/>
            </a:endParaRPr>
          </a:p>
          <a:p>
            <a:pPr marL="466090">
              <a:lnSpc>
                <a:spcPts val="3615"/>
              </a:lnSpc>
            </a:pPr>
            <a:r>
              <a:rPr sz="3050" spc="-25" dirty="0">
                <a:latin typeface="Cambria"/>
                <a:cs typeface="Cambria"/>
              </a:rPr>
              <a:t>preserved.</a:t>
            </a:r>
            <a:endParaRPr sz="3050">
              <a:latin typeface="Cambria"/>
              <a:cs typeface="Cambria"/>
            </a:endParaRPr>
          </a:p>
        </p:txBody>
      </p:sp>
      <p:sp>
        <p:nvSpPr>
          <p:cNvPr id="15" name="object 15"/>
          <p:cNvSpPr txBox="1"/>
          <p:nvPr/>
        </p:nvSpPr>
        <p:spPr>
          <a:xfrm>
            <a:off x="5220203" y="5360958"/>
            <a:ext cx="4914265" cy="1226185"/>
          </a:xfrm>
          <a:prstGeom prst="rect">
            <a:avLst/>
          </a:prstGeom>
        </p:spPr>
        <p:txBody>
          <a:bodyPr vert="horz" wrap="square" lIns="0" tIns="112395" rIns="0" bIns="0" rtlCol="0">
            <a:spAutoFit/>
          </a:bodyPr>
          <a:lstStyle/>
          <a:p>
            <a:pPr marL="21590">
              <a:lnSpc>
                <a:spcPct val="100000"/>
              </a:lnSpc>
              <a:spcBef>
                <a:spcPts val="885"/>
              </a:spcBef>
              <a:tabLst>
                <a:tab pos="639445" algn="l"/>
                <a:tab pos="1050290" algn="l"/>
                <a:tab pos="1445260" algn="l"/>
                <a:tab pos="2891155" algn="l"/>
                <a:tab pos="3298825" algn="l"/>
                <a:tab pos="3700145" algn="l"/>
              </a:tabLst>
            </a:pPr>
            <a:r>
              <a:rPr sz="3200" spc="-950" dirty="0">
                <a:latin typeface="Times New Roman"/>
                <a:cs typeface="Times New Roman"/>
              </a:rPr>
              <a:t>X</a:t>
            </a:r>
            <a:r>
              <a:rPr sz="3200" spc="-190" dirty="0">
                <a:latin typeface="Times New Roman"/>
                <a:cs typeface="Times New Roman"/>
              </a:rPr>
              <a:t> </a:t>
            </a:r>
            <a:r>
              <a:rPr sz="3200" spc="-50" dirty="0">
                <a:latin typeface="Times New Roman"/>
                <a:cs typeface="Times New Roman"/>
              </a:rPr>
              <a:t>'</a:t>
            </a:r>
            <a:r>
              <a:rPr sz="3200" dirty="0">
                <a:latin typeface="Times New Roman"/>
                <a:cs typeface="Times New Roman"/>
              </a:rPr>
              <a:t>	</a:t>
            </a:r>
            <a:r>
              <a:rPr sz="3200" spc="-500" dirty="0">
                <a:latin typeface="Times New Roman"/>
                <a:cs typeface="Times New Roman"/>
              </a:rPr>
              <a:t>=</a:t>
            </a:r>
            <a:r>
              <a:rPr sz="3200" dirty="0">
                <a:latin typeface="Times New Roman"/>
                <a:cs typeface="Times New Roman"/>
              </a:rPr>
              <a:t>	</a:t>
            </a:r>
            <a:r>
              <a:rPr sz="3200" spc="-1000" dirty="0">
                <a:latin typeface="Times New Roman"/>
                <a:cs typeface="Times New Roman"/>
              </a:rPr>
              <a:t>X</a:t>
            </a:r>
            <a:r>
              <a:rPr sz="3200" dirty="0">
                <a:latin typeface="Times New Roman"/>
                <a:cs typeface="Times New Roman"/>
              </a:rPr>
              <a:t>	</a:t>
            </a:r>
            <a:r>
              <a:rPr sz="3200" spc="-10" dirty="0">
                <a:latin typeface="Times New Roman"/>
                <a:cs typeface="Times New Roman"/>
              </a:rPr>
              <a:t>COS(8)</a:t>
            </a:r>
            <a:r>
              <a:rPr sz="3200" dirty="0">
                <a:latin typeface="Times New Roman"/>
                <a:cs typeface="Times New Roman"/>
              </a:rPr>
              <a:t>	</a:t>
            </a:r>
            <a:r>
              <a:rPr sz="3200" spc="-50" dirty="0">
                <a:latin typeface="Times New Roman"/>
                <a:cs typeface="Times New Roman"/>
              </a:rPr>
              <a:t>-</a:t>
            </a:r>
            <a:r>
              <a:rPr sz="3200" dirty="0">
                <a:latin typeface="Times New Roman"/>
                <a:cs typeface="Times New Roman"/>
              </a:rPr>
              <a:t>	</a:t>
            </a:r>
            <a:r>
              <a:rPr sz="3200" spc="-50" dirty="0">
                <a:latin typeface="Times New Roman"/>
                <a:cs typeface="Times New Roman"/>
              </a:rPr>
              <a:t>y</a:t>
            </a:r>
            <a:r>
              <a:rPr sz="3200" dirty="0">
                <a:latin typeface="Times New Roman"/>
                <a:cs typeface="Times New Roman"/>
              </a:rPr>
              <a:t>	</a:t>
            </a:r>
            <a:r>
              <a:rPr sz="3200" spc="290" dirty="0">
                <a:latin typeface="Times New Roman"/>
                <a:cs typeface="Times New Roman"/>
              </a:rPr>
              <a:t>sin(8)</a:t>
            </a:r>
            <a:endParaRPr sz="3200">
              <a:latin typeface="Times New Roman"/>
              <a:cs typeface="Times New Roman"/>
            </a:endParaRPr>
          </a:p>
          <a:p>
            <a:pPr marL="12700">
              <a:lnSpc>
                <a:spcPct val="100000"/>
              </a:lnSpc>
              <a:spcBef>
                <a:spcPts val="860"/>
              </a:spcBef>
            </a:pPr>
            <a:r>
              <a:rPr sz="3300" spc="-260" dirty="0">
                <a:latin typeface="Consolas"/>
                <a:cs typeface="Consolas"/>
              </a:rPr>
              <a:t>y'</a:t>
            </a:r>
            <a:r>
              <a:rPr sz="3300" spc="-195" dirty="0">
                <a:latin typeface="Consolas"/>
                <a:cs typeface="Consolas"/>
              </a:rPr>
              <a:t> </a:t>
            </a:r>
            <a:r>
              <a:rPr sz="3300" dirty="0">
                <a:latin typeface="Consolas"/>
                <a:cs typeface="Consolas"/>
              </a:rPr>
              <a:t>=</a:t>
            </a:r>
            <a:r>
              <a:rPr sz="3300" spc="-455" dirty="0">
                <a:latin typeface="Consolas"/>
                <a:cs typeface="Consolas"/>
              </a:rPr>
              <a:t> </a:t>
            </a:r>
            <a:r>
              <a:rPr sz="3300" spc="-290" dirty="0">
                <a:latin typeface="Consolas"/>
                <a:cs typeface="Consolas"/>
              </a:rPr>
              <a:t>x</a:t>
            </a:r>
            <a:r>
              <a:rPr sz="3300" spc="-340" dirty="0">
                <a:latin typeface="Consolas"/>
                <a:cs typeface="Consolas"/>
              </a:rPr>
              <a:t> </a:t>
            </a:r>
            <a:r>
              <a:rPr sz="3300" spc="-180" dirty="0">
                <a:latin typeface="Consolas"/>
                <a:cs typeface="Consolas"/>
              </a:rPr>
              <a:t>sin(B)</a:t>
            </a:r>
            <a:r>
              <a:rPr sz="3300" spc="-175" dirty="0">
                <a:latin typeface="Consolas"/>
                <a:cs typeface="Consolas"/>
              </a:rPr>
              <a:t> </a:t>
            </a:r>
            <a:r>
              <a:rPr sz="3300" dirty="0">
                <a:latin typeface="Consolas"/>
                <a:cs typeface="Consolas"/>
              </a:rPr>
              <a:t>+</a:t>
            </a:r>
            <a:r>
              <a:rPr sz="3300" spc="-305" dirty="0">
                <a:latin typeface="Consolas"/>
                <a:cs typeface="Consolas"/>
              </a:rPr>
              <a:t> </a:t>
            </a:r>
            <a:r>
              <a:rPr sz="3300" spc="-275" dirty="0">
                <a:latin typeface="Consolas"/>
                <a:cs typeface="Consolas"/>
              </a:rPr>
              <a:t>y</a:t>
            </a:r>
            <a:r>
              <a:rPr sz="3300" spc="-180" dirty="0">
                <a:latin typeface="Consolas"/>
                <a:cs typeface="Consolas"/>
              </a:rPr>
              <a:t> </a:t>
            </a:r>
            <a:r>
              <a:rPr sz="3300" spc="-270" dirty="0">
                <a:latin typeface="Consolas"/>
                <a:cs typeface="Consolas"/>
              </a:rPr>
              <a:t>oos(B)</a:t>
            </a:r>
            <a:endParaRPr sz="3300">
              <a:latin typeface="Consolas"/>
              <a:cs typeface="Consolas"/>
            </a:endParaRPr>
          </a:p>
        </p:txBody>
      </p:sp>
      <p:sp>
        <p:nvSpPr>
          <p:cNvPr id="16" name="object 16"/>
          <p:cNvSpPr txBox="1"/>
          <p:nvPr/>
        </p:nvSpPr>
        <p:spPr>
          <a:xfrm>
            <a:off x="11770941" y="2143830"/>
            <a:ext cx="1667510" cy="417195"/>
          </a:xfrm>
          <a:prstGeom prst="rect">
            <a:avLst/>
          </a:prstGeom>
        </p:spPr>
        <p:txBody>
          <a:bodyPr vert="horz" wrap="square" lIns="0" tIns="15240" rIns="0" bIns="0" rtlCol="0">
            <a:spAutoFit/>
          </a:bodyPr>
          <a:lstStyle/>
          <a:p>
            <a:pPr marL="12700">
              <a:lnSpc>
                <a:spcPct val="100000"/>
              </a:lnSpc>
              <a:spcBef>
                <a:spcPts val="120"/>
              </a:spcBef>
            </a:pPr>
            <a:r>
              <a:rPr sz="2550" spc="-360" dirty="0">
                <a:latin typeface="Arial MT"/>
                <a:cs typeface="Arial MT"/>
              </a:rPr>
              <a:t>Step</a:t>
            </a:r>
            <a:r>
              <a:rPr sz="2550" spc="-330" dirty="0">
                <a:latin typeface="Arial MT"/>
                <a:cs typeface="Arial MT"/>
              </a:rPr>
              <a:t> </a:t>
            </a:r>
            <a:r>
              <a:rPr sz="2550" spc="-315" dirty="0">
                <a:latin typeface="Arial MT"/>
                <a:cs typeface="Arial MT"/>
              </a:rPr>
              <a:t>1:</a:t>
            </a:r>
            <a:r>
              <a:rPr sz="2550" spc="-295" dirty="0">
                <a:latin typeface="Arial MT"/>
                <a:cs typeface="Arial MT"/>
              </a:rPr>
              <a:t> </a:t>
            </a:r>
            <a:r>
              <a:rPr sz="2550" spc="-180" dirty="0">
                <a:latin typeface="Cambria"/>
                <a:cs typeface="Cambria"/>
              </a:rPr>
              <a:t>Po</a:t>
            </a:r>
            <a:r>
              <a:rPr lang="en-IN" sz="2550" spc="-180" dirty="0">
                <a:latin typeface="Cambria"/>
                <a:cs typeface="Cambria"/>
              </a:rPr>
              <a:t>t</a:t>
            </a:r>
            <a:r>
              <a:rPr sz="2550" spc="-180" dirty="0" err="1">
                <a:latin typeface="Cambria"/>
                <a:cs typeface="Cambria"/>
              </a:rPr>
              <a:t>rait</a:t>
            </a:r>
            <a:endParaRPr sz="2550" dirty="0">
              <a:latin typeface="Cambria"/>
              <a:cs typeface="Cambria"/>
            </a:endParaRPr>
          </a:p>
        </p:txBody>
      </p:sp>
      <p:sp>
        <p:nvSpPr>
          <p:cNvPr id="17" name="object 17"/>
          <p:cNvSpPr txBox="1"/>
          <p:nvPr/>
        </p:nvSpPr>
        <p:spPr>
          <a:xfrm>
            <a:off x="14358683" y="3846688"/>
            <a:ext cx="1262380" cy="385445"/>
          </a:xfrm>
          <a:prstGeom prst="rect">
            <a:avLst/>
          </a:prstGeom>
        </p:spPr>
        <p:txBody>
          <a:bodyPr vert="horz" wrap="square" lIns="0" tIns="13970" rIns="0" bIns="0" rtlCol="0">
            <a:spAutoFit/>
          </a:bodyPr>
          <a:lstStyle/>
          <a:p>
            <a:pPr marL="12700">
              <a:lnSpc>
                <a:spcPct val="100000"/>
              </a:lnSpc>
              <a:spcBef>
                <a:spcPts val="110"/>
              </a:spcBef>
            </a:pPr>
            <a:r>
              <a:rPr sz="2350" spc="-85" dirty="0">
                <a:latin typeface="Cambria"/>
                <a:cs typeface="Cambria"/>
              </a:rPr>
              <a:t>Rotate</a:t>
            </a:r>
            <a:r>
              <a:rPr sz="2350" spc="-30" dirty="0">
                <a:latin typeface="Cambria"/>
                <a:cs typeface="Cambria"/>
              </a:rPr>
              <a:t> </a:t>
            </a:r>
            <a:r>
              <a:rPr sz="2350" spc="-105" dirty="0">
                <a:latin typeface="Cambria"/>
                <a:cs typeface="Cambria"/>
              </a:rPr>
              <a:t>90°</a:t>
            </a:r>
            <a:endParaRPr sz="2350">
              <a:latin typeface="Cambria"/>
              <a:cs typeface="Cambria"/>
            </a:endParaRPr>
          </a:p>
        </p:txBody>
      </p:sp>
      <p:sp>
        <p:nvSpPr>
          <p:cNvPr id="18" name="object 18"/>
          <p:cNvSpPr txBox="1"/>
          <p:nvPr/>
        </p:nvSpPr>
        <p:spPr>
          <a:xfrm>
            <a:off x="13713269" y="5540727"/>
            <a:ext cx="2052320" cy="364490"/>
          </a:xfrm>
          <a:prstGeom prst="rect">
            <a:avLst/>
          </a:prstGeom>
        </p:spPr>
        <p:txBody>
          <a:bodyPr vert="horz" wrap="square" lIns="0" tIns="15240" rIns="0" bIns="0" rtlCol="0">
            <a:spAutoFit/>
          </a:bodyPr>
          <a:lstStyle/>
          <a:p>
            <a:pPr marL="12700">
              <a:lnSpc>
                <a:spcPct val="100000"/>
              </a:lnSpc>
              <a:spcBef>
                <a:spcPts val="120"/>
              </a:spcBef>
            </a:pPr>
            <a:r>
              <a:rPr sz="2200" spc="-60" dirty="0">
                <a:latin typeface="Cambria"/>
                <a:cs typeface="Cambria"/>
              </a:rPr>
              <a:t>Step</a:t>
            </a:r>
            <a:r>
              <a:rPr sz="2200" spc="-55" dirty="0">
                <a:latin typeface="Cambria"/>
                <a:cs typeface="Cambria"/>
              </a:rPr>
              <a:t> </a:t>
            </a:r>
            <a:r>
              <a:rPr sz="2200" spc="-10" dirty="0">
                <a:latin typeface="Cambria"/>
                <a:cs typeface="Cambria"/>
              </a:rPr>
              <a:t>2:</a:t>
            </a:r>
            <a:r>
              <a:rPr sz="2200" spc="-160" dirty="0">
                <a:latin typeface="Cambria"/>
                <a:cs typeface="Cambria"/>
              </a:rPr>
              <a:t> </a:t>
            </a:r>
            <a:r>
              <a:rPr sz="2200" spc="-55" dirty="0">
                <a:latin typeface="Cambria"/>
                <a:cs typeface="Cambria"/>
              </a:rPr>
              <a:t>Landscape</a:t>
            </a:r>
            <a:endParaRPr sz="2200">
              <a:latin typeface="Cambria"/>
              <a:cs typeface="Cambria"/>
            </a:endParaRPr>
          </a:p>
        </p:txBody>
      </p:sp>
      <p:sp>
        <p:nvSpPr>
          <p:cNvPr id="19" name="object 19"/>
          <p:cNvSpPr txBox="1"/>
          <p:nvPr/>
        </p:nvSpPr>
        <p:spPr>
          <a:xfrm>
            <a:off x="11512843" y="8089900"/>
            <a:ext cx="4718685" cy="759460"/>
          </a:xfrm>
          <a:prstGeom prst="rect">
            <a:avLst/>
          </a:prstGeom>
        </p:spPr>
        <p:txBody>
          <a:bodyPr vert="horz" wrap="square" lIns="0" tIns="12700" rIns="0" bIns="0" rtlCol="0">
            <a:spAutoFit/>
          </a:bodyPr>
          <a:lstStyle/>
          <a:p>
            <a:pPr marL="12700">
              <a:lnSpc>
                <a:spcPts val="2825"/>
              </a:lnSpc>
              <a:spcBef>
                <a:spcPts val="100"/>
              </a:spcBef>
            </a:pPr>
            <a:r>
              <a:rPr sz="2500" spc="-125" dirty="0">
                <a:latin typeface="Cambria"/>
                <a:cs typeface="Cambria"/>
              </a:rPr>
              <a:t>Example:</a:t>
            </a:r>
            <a:r>
              <a:rPr sz="2500" spc="35" dirty="0">
                <a:latin typeface="Cambria"/>
                <a:cs typeface="Cambria"/>
              </a:rPr>
              <a:t> </a:t>
            </a:r>
            <a:r>
              <a:rPr sz="2500" spc="-120" dirty="0">
                <a:latin typeface="Cambria"/>
                <a:cs typeface="Cambria"/>
              </a:rPr>
              <a:t>Screen</a:t>
            </a:r>
            <a:r>
              <a:rPr sz="2500" spc="10" dirty="0">
                <a:latin typeface="Cambria"/>
                <a:cs typeface="Cambria"/>
              </a:rPr>
              <a:t> </a:t>
            </a:r>
            <a:r>
              <a:rPr sz="2500" spc="-135" dirty="0">
                <a:latin typeface="Cambria"/>
                <a:cs typeface="Cambria"/>
              </a:rPr>
              <a:t>rotation.</a:t>
            </a:r>
            <a:r>
              <a:rPr sz="2500" spc="55" dirty="0">
                <a:latin typeface="Cambria"/>
                <a:cs typeface="Cambria"/>
              </a:rPr>
              <a:t> </a:t>
            </a:r>
            <a:r>
              <a:rPr sz="2500" spc="-120" dirty="0">
                <a:latin typeface="Cambria"/>
                <a:cs typeface="Cambria"/>
              </a:rPr>
              <a:t>The</a:t>
            </a:r>
            <a:r>
              <a:rPr sz="2500" spc="-90" dirty="0">
                <a:latin typeface="Cambria"/>
                <a:cs typeface="Cambria"/>
              </a:rPr>
              <a:t> </a:t>
            </a:r>
            <a:r>
              <a:rPr sz="2500" spc="-80" dirty="0">
                <a:latin typeface="Cambria"/>
                <a:cs typeface="Cambria"/>
              </a:rPr>
              <a:t>content</a:t>
            </a:r>
            <a:endParaRPr sz="2500">
              <a:latin typeface="Cambria"/>
              <a:cs typeface="Cambria"/>
            </a:endParaRPr>
          </a:p>
          <a:p>
            <a:pPr marL="119380">
              <a:lnSpc>
                <a:spcPts val="2945"/>
              </a:lnSpc>
            </a:pPr>
            <a:r>
              <a:rPr sz="2600" spc="-170" dirty="0">
                <a:latin typeface="Cambria"/>
                <a:cs typeface="Cambria"/>
              </a:rPr>
              <a:t>rotates,</a:t>
            </a:r>
            <a:r>
              <a:rPr sz="2600" spc="5" dirty="0">
                <a:latin typeface="Cambria"/>
                <a:cs typeface="Cambria"/>
              </a:rPr>
              <a:t> </a:t>
            </a:r>
            <a:r>
              <a:rPr sz="2600" spc="-190" dirty="0">
                <a:latin typeface="Cambria"/>
                <a:cs typeface="Cambria"/>
              </a:rPr>
              <a:t>but</a:t>
            </a:r>
            <a:r>
              <a:rPr sz="2600" spc="135" dirty="0">
                <a:latin typeface="Cambria"/>
                <a:cs typeface="Cambria"/>
              </a:rPr>
              <a:t> </a:t>
            </a:r>
            <a:r>
              <a:rPr sz="2600" spc="-190" dirty="0">
                <a:latin typeface="Cambria"/>
                <a:cs typeface="Cambria"/>
              </a:rPr>
              <a:t>the</a:t>
            </a:r>
            <a:r>
              <a:rPr sz="2600" spc="-85" dirty="0">
                <a:latin typeface="Cambria"/>
                <a:cs typeface="Cambria"/>
              </a:rPr>
              <a:t> </a:t>
            </a:r>
            <a:r>
              <a:rPr sz="2600" spc="-140" dirty="0">
                <a:latin typeface="Cambria"/>
                <a:cs typeface="Cambria"/>
              </a:rPr>
              <a:t>icon</a:t>
            </a:r>
            <a:r>
              <a:rPr sz="2600" spc="-85" dirty="0">
                <a:latin typeface="Cambria"/>
                <a:cs typeface="Cambria"/>
              </a:rPr>
              <a:t> </a:t>
            </a:r>
            <a:r>
              <a:rPr sz="2600" spc="-110" dirty="0">
                <a:latin typeface="Cambria"/>
                <a:cs typeface="Cambria"/>
              </a:rPr>
              <a:t>size</a:t>
            </a:r>
            <a:r>
              <a:rPr sz="2600" spc="10" dirty="0">
                <a:latin typeface="Cambria"/>
                <a:cs typeface="Cambria"/>
              </a:rPr>
              <a:t> </a:t>
            </a:r>
            <a:r>
              <a:rPr sz="2600" spc="-90" dirty="0">
                <a:latin typeface="Cambria"/>
                <a:cs typeface="Cambria"/>
              </a:rPr>
              <a:t>is</a:t>
            </a:r>
            <a:r>
              <a:rPr sz="2600" spc="-55" dirty="0">
                <a:latin typeface="Cambria"/>
                <a:cs typeface="Cambria"/>
              </a:rPr>
              <a:t> </a:t>
            </a:r>
            <a:r>
              <a:rPr sz="2600" spc="-25" dirty="0">
                <a:latin typeface="Cambria"/>
                <a:cs typeface="Cambria"/>
              </a:rPr>
              <a:t>identical.</a:t>
            </a:r>
            <a:endParaRPr sz="2600">
              <a:latin typeface="Cambria"/>
              <a:cs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950700" y="8343900"/>
            <a:ext cx="2260600" cy="63500"/>
          </a:xfrm>
          <a:prstGeom prst="rect">
            <a:avLst/>
          </a:prstGeom>
        </p:spPr>
      </p:pic>
      <p:pic>
        <p:nvPicPr>
          <p:cNvPr id="3" name="object 3"/>
          <p:cNvPicPr/>
          <p:nvPr/>
        </p:nvPicPr>
        <p:blipFill>
          <a:blip r:embed="rId3" cstate="print"/>
          <a:stretch>
            <a:fillRect/>
          </a:stretch>
        </p:blipFill>
        <p:spPr>
          <a:xfrm>
            <a:off x="11950700" y="2667000"/>
            <a:ext cx="2260600" cy="266700"/>
          </a:xfrm>
          <a:prstGeom prst="rect">
            <a:avLst/>
          </a:prstGeom>
        </p:spPr>
      </p:pic>
      <p:pic>
        <p:nvPicPr>
          <p:cNvPr id="4" name="object 4"/>
          <p:cNvPicPr/>
          <p:nvPr/>
        </p:nvPicPr>
        <p:blipFill>
          <a:blip r:embed="rId4" cstate="print"/>
          <a:stretch>
            <a:fillRect/>
          </a:stretch>
        </p:blipFill>
        <p:spPr>
          <a:xfrm>
            <a:off x="11938000" y="5905500"/>
            <a:ext cx="2286000" cy="2362200"/>
          </a:xfrm>
          <a:prstGeom prst="rect">
            <a:avLst/>
          </a:prstGeom>
        </p:spPr>
      </p:pic>
      <p:grpSp>
        <p:nvGrpSpPr>
          <p:cNvPr id="5" name="object 5"/>
          <p:cNvGrpSpPr/>
          <p:nvPr/>
        </p:nvGrpSpPr>
        <p:grpSpPr>
          <a:xfrm>
            <a:off x="8521700" y="4178300"/>
            <a:ext cx="2705100" cy="2705100"/>
            <a:chOff x="8521700" y="4178300"/>
            <a:chExt cx="2705100" cy="2705100"/>
          </a:xfrm>
        </p:grpSpPr>
        <p:pic>
          <p:nvPicPr>
            <p:cNvPr id="6" name="object 6"/>
            <p:cNvPicPr/>
            <p:nvPr/>
          </p:nvPicPr>
          <p:blipFill>
            <a:blip r:embed="rId5" cstate="print"/>
            <a:stretch>
              <a:fillRect/>
            </a:stretch>
          </p:blipFill>
          <p:spPr>
            <a:xfrm>
              <a:off x="8521700" y="4178300"/>
              <a:ext cx="2705100" cy="2705100"/>
            </a:xfrm>
            <a:prstGeom prst="rect">
              <a:avLst/>
            </a:prstGeom>
          </p:spPr>
        </p:pic>
        <p:pic>
          <p:nvPicPr>
            <p:cNvPr id="7" name="object 7"/>
            <p:cNvPicPr/>
            <p:nvPr/>
          </p:nvPicPr>
          <p:blipFill>
            <a:blip r:embed="rId6" cstate="print"/>
            <a:stretch>
              <a:fillRect/>
            </a:stretch>
          </p:blipFill>
          <p:spPr>
            <a:xfrm>
              <a:off x="8712200" y="4368800"/>
              <a:ext cx="2324100" cy="2324100"/>
            </a:xfrm>
            <a:prstGeom prst="rect">
              <a:avLst/>
            </a:prstGeom>
          </p:spPr>
        </p:pic>
      </p:grpSp>
      <p:pic>
        <p:nvPicPr>
          <p:cNvPr id="8" name="object 8"/>
          <p:cNvPicPr/>
          <p:nvPr/>
        </p:nvPicPr>
        <p:blipFill>
          <a:blip r:embed="rId7" cstate="print"/>
          <a:stretch>
            <a:fillRect/>
          </a:stretch>
        </p:blipFill>
        <p:spPr>
          <a:xfrm>
            <a:off x="11938000" y="2997200"/>
            <a:ext cx="2286000" cy="2171700"/>
          </a:xfrm>
          <a:prstGeom prst="rect">
            <a:avLst/>
          </a:prstGeom>
        </p:spPr>
      </p:pic>
      <p:grpSp>
        <p:nvGrpSpPr>
          <p:cNvPr id="9" name="object 9"/>
          <p:cNvGrpSpPr/>
          <p:nvPr/>
        </p:nvGrpSpPr>
        <p:grpSpPr>
          <a:xfrm>
            <a:off x="12065000" y="5892800"/>
            <a:ext cx="4559300" cy="1320800"/>
            <a:chOff x="12065000" y="5892800"/>
            <a:chExt cx="4559300" cy="1320800"/>
          </a:xfrm>
        </p:grpSpPr>
        <p:pic>
          <p:nvPicPr>
            <p:cNvPr id="10" name="object 10"/>
            <p:cNvPicPr/>
            <p:nvPr/>
          </p:nvPicPr>
          <p:blipFill>
            <a:blip r:embed="rId8" cstate="print"/>
            <a:stretch>
              <a:fillRect/>
            </a:stretch>
          </p:blipFill>
          <p:spPr>
            <a:xfrm>
              <a:off x="12446000" y="5892800"/>
              <a:ext cx="1778000" cy="279400"/>
            </a:xfrm>
            <a:prstGeom prst="rect">
              <a:avLst/>
            </a:prstGeom>
          </p:spPr>
        </p:pic>
        <p:pic>
          <p:nvPicPr>
            <p:cNvPr id="11" name="object 11"/>
            <p:cNvPicPr/>
            <p:nvPr/>
          </p:nvPicPr>
          <p:blipFill>
            <a:blip r:embed="rId9" cstate="print"/>
            <a:stretch>
              <a:fillRect/>
            </a:stretch>
          </p:blipFill>
          <p:spPr>
            <a:xfrm>
              <a:off x="12065000" y="6172200"/>
              <a:ext cx="4559300" cy="1041400"/>
            </a:xfrm>
            <a:prstGeom prst="rect">
              <a:avLst/>
            </a:prstGeom>
          </p:spPr>
        </p:pic>
      </p:grpSp>
      <p:sp>
        <p:nvSpPr>
          <p:cNvPr id="12" name="object 12"/>
          <p:cNvSpPr txBox="1">
            <a:spLocks noGrp="1"/>
          </p:cNvSpPr>
          <p:nvPr>
            <p:ph type="title"/>
          </p:nvPr>
        </p:nvSpPr>
        <p:spPr>
          <a:prstGeom prst="rect">
            <a:avLst/>
          </a:prstGeom>
        </p:spPr>
        <p:txBody>
          <a:bodyPr vert="horz" wrap="square" lIns="0" tIns="310303" rIns="0" bIns="0" rtlCol="0">
            <a:spAutoFit/>
          </a:bodyPr>
          <a:lstStyle/>
          <a:p>
            <a:pPr marL="117475">
              <a:lnSpc>
                <a:spcPct val="100000"/>
              </a:lnSpc>
              <a:spcBef>
                <a:spcPts val="135"/>
              </a:spcBef>
            </a:pPr>
            <a:r>
              <a:rPr sz="6700" spc="-10" dirty="0">
                <a:solidFill>
                  <a:srgbClr val="1F1F1F"/>
                </a:solidFill>
              </a:rPr>
              <a:t>Level</a:t>
            </a:r>
            <a:r>
              <a:rPr sz="6700" spc="-680" dirty="0">
                <a:solidFill>
                  <a:srgbClr val="1F1F1F"/>
                </a:solidFill>
              </a:rPr>
              <a:t> </a:t>
            </a:r>
            <a:r>
              <a:rPr sz="6700" spc="-70" dirty="0">
                <a:solidFill>
                  <a:srgbClr val="232323"/>
                </a:solidFill>
              </a:rPr>
              <a:t>1:</a:t>
            </a:r>
            <a:r>
              <a:rPr sz="6700" spc="-560" dirty="0">
                <a:solidFill>
                  <a:srgbClr val="232323"/>
                </a:solidFill>
              </a:rPr>
              <a:t> </a:t>
            </a:r>
            <a:r>
              <a:rPr sz="6700" dirty="0">
                <a:solidFill>
                  <a:srgbClr val="212121"/>
                </a:solidFill>
              </a:rPr>
              <a:t>The</a:t>
            </a:r>
            <a:r>
              <a:rPr sz="6700" spc="-520" dirty="0">
                <a:solidFill>
                  <a:srgbClr val="212121"/>
                </a:solidFill>
              </a:rPr>
              <a:t> </a:t>
            </a:r>
            <a:r>
              <a:rPr sz="6700" spc="55" dirty="0">
                <a:solidFill>
                  <a:srgbClr val="232323"/>
                </a:solidFill>
              </a:rPr>
              <a:t>Rigid</a:t>
            </a:r>
            <a:r>
              <a:rPr sz="6700" spc="-335" dirty="0">
                <a:solidFill>
                  <a:srgbClr val="232323"/>
                </a:solidFill>
              </a:rPr>
              <a:t> </a:t>
            </a:r>
            <a:r>
              <a:rPr sz="6700" spc="100" dirty="0">
                <a:solidFill>
                  <a:srgbClr val="1F1F1F"/>
                </a:solidFill>
              </a:rPr>
              <a:t>World</a:t>
            </a:r>
            <a:r>
              <a:rPr sz="6700" spc="-165" dirty="0">
                <a:solidFill>
                  <a:srgbClr val="1F1F1F"/>
                </a:solidFill>
              </a:rPr>
              <a:t> </a:t>
            </a:r>
            <a:r>
              <a:rPr sz="6700" spc="45" dirty="0">
                <a:solidFill>
                  <a:srgbClr val="1D1D1D"/>
                </a:solidFill>
              </a:rPr>
              <a:t>(Orthogonal)</a:t>
            </a:r>
            <a:endParaRPr sz="6700"/>
          </a:p>
        </p:txBody>
      </p:sp>
      <p:sp>
        <p:nvSpPr>
          <p:cNvPr id="13" name="object 13"/>
          <p:cNvSpPr txBox="1"/>
          <p:nvPr/>
        </p:nvSpPr>
        <p:spPr>
          <a:xfrm>
            <a:off x="573449" y="2411604"/>
            <a:ext cx="8612115" cy="1590051"/>
          </a:xfrm>
          <a:prstGeom prst="rect">
            <a:avLst/>
          </a:prstGeom>
        </p:spPr>
        <p:txBody>
          <a:bodyPr vert="horz" wrap="square" lIns="0" tIns="23495" rIns="0" bIns="0" rtlCol="0">
            <a:spAutoFit/>
          </a:bodyPr>
          <a:lstStyle/>
          <a:p>
            <a:pPr marL="12700" marR="5080" indent="12700">
              <a:lnSpc>
                <a:spcPct val="98400"/>
              </a:lnSpc>
              <a:spcBef>
                <a:spcPts val="185"/>
              </a:spcBef>
            </a:pPr>
            <a:r>
              <a:rPr sz="3450" spc="-145" dirty="0">
                <a:latin typeface="Cambria"/>
                <a:cs typeface="Cambria"/>
              </a:rPr>
              <a:t>The</a:t>
            </a:r>
            <a:r>
              <a:rPr sz="3450" spc="-45" dirty="0">
                <a:latin typeface="Cambria"/>
                <a:cs typeface="Cambria"/>
              </a:rPr>
              <a:t> </a:t>
            </a:r>
            <a:r>
              <a:rPr sz="3450" spc="-135" dirty="0">
                <a:latin typeface="Cambria"/>
                <a:cs typeface="Cambria"/>
              </a:rPr>
              <a:t>strictest</a:t>
            </a:r>
            <a:r>
              <a:rPr sz="3450" spc="35" dirty="0">
                <a:latin typeface="Cambria"/>
                <a:cs typeface="Cambria"/>
              </a:rPr>
              <a:t> </a:t>
            </a:r>
            <a:r>
              <a:rPr sz="3450" spc="-210" dirty="0">
                <a:latin typeface="Cambria"/>
                <a:cs typeface="Cambria"/>
              </a:rPr>
              <a:t>form</a:t>
            </a:r>
            <a:r>
              <a:rPr sz="3450" spc="-30" dirty="0">
                <a:latin typeface="Cambria"/>
                <a:cs typeface="Cambria"/>
              </a:rPr>
              <a:t> </a:t>
            </a:r>
            <a:r>
              <a:rPr sz="3450" spc="-35" dirty="0">
                <a:latin typeface="Cambria"/>
                <a:cs typeface="Cambria"/>
              </a:rPr>
              <a:t>of</a:t>
            </a:r>
            <a:r>
              <a:rPr sz="3450" spc="-130" dirty="0">
                <a:latin typeface="Cambria"/>
                <a:cs typeface="Cambria"/>
              </a:rPr>
              <a:t> </a:t>
            </a:r>
            <a:r>
              <a:rPr sz="3450" spc="-165" dirty="0">
                <a:latin typeface="Cambria"/>
                <a:cs typeface="Cambria"/>
              </a:rPr>
              <a:t>movement. </a:t>
            </a:r>
            <a:r>
              <a:rPr sz="3450" spc="-155" dirty="0">
                <a:latin typeface="Cambria"/>
                <a:cs typeface="Cambria"/>
              </a:rPr>
              <a:t>There</a:t>
            </a:r>
            <a:r>
              <a:rPr sz="3450" spc="-45" dirty="0">
                <a:latin typeface="Cambria"/>
                <a:cs typeface="Cambria"/>
              </a:rPr>
              <a:t> </a:t>
            </a:r>
            <a:r>
              <a:rPr sz="3450" spc="-114" dirty="0">
                <a:latin typeface="Cambria"/>
                <a:cs typeface="Cambria"/>
              </a:rPr>
              <a:t>is</a:t>
            </a:r>
            <a:r>
              <a:rPr sz="3450" spc="-100" dirty="0">
                <a:latin typeface="Cambria"/>
                <a:cs typeface="Cambria"/>
              </a:rPr>
              <a:t> </a:t>
            </a:r>
            <a:r>
              <a:rPr sz="3450" spc="-80" dirty="0">
                <a:latin typeface="Cambria"/>
                <a:cs typeface="Cambria"/>
              </a:rPr>
              <a:t>no</a:t>
            </a:r>
            <a:r>
              <a:rPr sz="3450" spc="-110" dirty="0">
                <a:latin typeface="Cambria"/>
                <a:cs typeface="Cambria"/>
              </a:rPr>
              <a:t> </a:t>
            </a:r>
            <a:r>
              <a:rPr sz="3450" spc="-150" dirty="0">
                <a:latin typeface="Cambria"/>
                <a:cs typeface="Cambria"/>
              </a:rPr>
              <a:t>size</a:t>
            </a:r>
            <a:r>
              <a:rPr sz="3450" spc="-35" dirty="0">
                <a:latin typeface="Cambria"/>
                <a:cs typeface="Cambria"/>
              </a:rPr>
              <a:t> </a:t>
            </a:r>
            <a:r>
              <a:rPr sz="3450" spc="-130" dirty="0">
                <a:latin typeface="Cambria"/>
                <a:cs typeface="Cambria"/>
              </a:rPr>
              <a:t>change</a:t>
            </a:r>
            <a:r>
              <a:rPr sz="3450" spc="20" dirty="0">
                <a:latin typeface="Cambria"/>
                <a:cs typeface="Cambria"/>
              </a:rPr>
              <a:t> </a:t>
            </a:r>
            <a:r>
              <a:rPr sz="3450" spc="-170" dirty="0">
                <a:latin typeface="Cambria"/>
                <a:cs typeface="Cambria"/>
              </a:rPr>
              <a:t>and</a:t>
            </a:r>
            <a:r>
              <a:rPr sz="3450" spc="-20" dirty="0">
                <a:latin typeface="Cambria"/>
                <a:cs typeface="Cambria"/>
              </a:rPr>
              <a:t> </a:t>
            </a:r>
            <a:r>
              <a:rPr sz="3450" spc="-25" dirty="0">
                <a:latin typeface="Cambria"/>
                <a:cs typeface="Cambria"/>
              </a:rPr>
              <a:t>no </a:t>
            </a:r>
            <a:r>
              <a:rPr sz="3450" spc="-120" dirty="0">
                <a:latin typeface="Cambria"/>
                <a:cs typeface="Cambria"/>
              </a:rPr>
              <a:t>distortion.</a:t>
            </a:r>
            <a:r>
              <a:rPr sz="3450" spc="-70" dirty="0">
                <a:latin typeface="Cambria"/>
                <a:cs typeface="Cambria"/>
              </a:rPr>
              <a:t> </a:t>
            </a:r>
            <a:r>
              <a:rPr sz="3450" spc="-155" dirty="0">
                <a:latin typeface="Cambria"/>
                <a:cs typeface="Cambria"/>
              </a:rPr>
              <a:t>The</a:t>
            </a:r>
            <a:r>
              <a:rPr sz="3450" spc="-40" dirty="0">
                <a:latin typeface="Cambria"/>
                <a:cs typeface="Cambria"/>
              </a:rPr>
              <a:t> </a:t>
            </a:r>
            <a:r>
              <a:rPr sz="3450" spc="-114" dirty="0">
                <a:latin typeface="Cambria"/>
                <a:cs typeface="Cambria"/>
              </a:rPr>
              <a:t>object</a:t>
            </a:r>
            <a:r>
              <a:rPr sz="3450" spc="55" dirty="0">
                <a:latin typeface="Cambria"/>
                <a:cs typeface="Cambria"/>
              </a:rPr>
              <a:t> </a:t>
            </a:r>
            <a:r>
              <a:rPr sz="3450" spc="-10" dirty="0">
                <a:latin typeface="Cambria"/>
                <a:cs typeface="Cambria"/>
              </a:rPr>
              <a:t>simply</a:t>
            </a:r>
            <a:endParaRPr sz="3450" dirty="0">
              <a:latin typeface="Cambria"/>
              <a:cs typeface="Cambria"/>
            </a:endParaRPr>
          </a:p>
          <a:p>
            <a:pPr marL="21590">
              <a:lnSpc>
                <a:spcPts val="4100"/>
              </a:lnSpc>
            </a:pPr>
            <a:r>
              <a:rPr sz="3450" spc="-155" dirty="0">
                <a:latin typeface="Cambria"/>
                <a:cs typeface="Cambria"/>
              </a:rPr>
              <a:t>re-</a:t>
            </a:r>
            <a:r>
              <a:rPr sz="3450" spc="-114" dirty="0">
                <a:latin typeface="Cambria"/>
                <a:cs typeface="Cambria"/>
              </a:rPr>
              <a:t>orients</a:t>
            </a:r>
            <a:r>
              <a:rPr sz="3450" spc="-20" dirty="0">
                <a:latin typeface="Cambria"/>
                <a:cs typeface="Cambria"/>
              </a:rPr>
              <a:t> </a:t>
            </a:r>
            <a:r>
              <a:rPr sz="3450" spc="-90" dirty="0">
                <a:latin typeface="Cambria"/>
                <a:cs typeface="Cambria"/>
              </a:rPr>
              <a:t>itself</a:t>
            </a:r>
            <a:r>
              <a:rPr sz="3450" spc="-105" dirty="0">
                <a:latin typeface="Cambria"/>
                <a:cs typeface="Cambria"/>
              </a:rPr>
              <a:t> </a:t>
            </a:r>
            <a:r>
              <a:rPr sz="3450" spc="-165" dirty="0">
                <a:latin typeface="Cambria"/>
                <a:cs typeface="Cambria"/>
              </a:rPr>
              <a:t>or</a:t>
            </a:r>
            <a:r>
              <a:rPr sz="3450" spc="-65" dirty="0">
                <a:latin typeface="Cambria"/>
                <a:cs typeface="Cambria"/>
              </a:rPr>
              <a:t> </a:t>
            </a:r>
            <a:r>
              <a:rPr sz="3450" spc="-10" dirty="0">
                <a:latin typeface="Cambria"/>
                <a:cs typeface="Cambria"/>
              </a:rPr>
              <a:t>flips.</a:t>
            </a:r>
            <a:endParaRPr sz="3450" dirty="0">
              <a:latin typeface="Cambria"/>
              <a:cs typeface="Cambria"/>
            </a:endParaRPr>
          </a:p>
        </p:txBody>
      </p:sp>
      <p:sp>
        <p:nvSpPr>
          <p:cNvPr id="15" name="object 15"/>
          <p:cNvSpPr txBox="1"/>
          <p:nvPr/>
        </p:nvSpPr>
        <p:spPr>
          <a:xfrm>
            <a:off x="12063022" y="6949016"/>
            <a:ext cx="958850" cy="533400"/>
          </a:xfrm>
          <a:prstGeom prst="rect">
            <a:avLst/>
          </a:prstGeom>
        </p:spPr>
        <p:txBody>
          <a:bodyPr vert="horz" wrap="square" lIns="0" tIns="16510" rIns="0" bIns="0" rtlCol="0">
            <a:spAutoFit/>
          </a:bodyPr>
          <a:lstStyle/>
          <a:p>
            <a:pPr marL="12700">
              <a:lnSpc>
                <a:spcPct val="100000"/>
              </a:lnSpc>
              <a:spcBef>
                <a:spcPts val="130"/>
              </a:spcBef>
              <a:tabLst>
                <a:tab pos="420370" algn="l"/>
              </a:tabLst>
            </a:pPr>
            <a:r>
              <a:rPr sz="3300" spc="-50" dirty="0">
                <a:solidFill>
                  <a:srgbClr val="F7A887"/>
                </a:solidFill>
                <a:latin typeface="Arial MT"/>
                <a:cs typeface="Arial MT"/>
              </a:rPr>
              <a:t>„</a:t>
            </a:r>
            <a:r>
              <a:rPr sz="3300" dirty="0">
                <a:solidFill>
                  <a:srgbClr val="F7A887"/>
                </a:solidFill>
                <a:latin typeface="Arial MT"/>
                <a:cs typeface="Arial MT"/>
              </a:rPr>
              <a:t>	</a:t>
            </a:r>
            <a:r>
              <a:rPr sz="3300" dirty="0">
                <a:solidFill>
                  <a:srgbClr val="F9A889"/>
                </a:solidFill>
                <a:latin typeface="Arial MT"/>
                <a:cs typeface="Arial MT"/>
              </a:rPr>
              <a:t>:..</a:t>
            </a:r>
            <a:r>
              <a:rPr sz="3300" spc="-75" dirty="0">
                <a:solidFill>
                  <a:srgbClr val="F9A889"/>
                </a:solidFill>
                <a:latin typeface="Arial MT"/>
                <a:cs typeface="Arial MT"/>
              </a:rPr>
              <a:t> </a:t>
            </a:r>
            <a:r>
              <a:rPr sz="3300" spc="-434" dirty="0">
                <a:solidFill>
                  <a:srgbClr val="FDAA8A"/>
                </a:solidFill>
                <a:latin typeface="Arial MT"/>
                <a:cs typeface="Arial MT"/>
              </a:rPr>
              <a:t>.</a:t>
            </a:r>
            <a:endParaRPr sz="3300">
              <a:latin typeface="Arial MT"/>
              <a:cs typeface="Arial MT"/>
            </a:endParaRPr>
          </a:p>
        </p:txBody>
      </p:sp>
      <p:sp>
        <p:nvSpPr>
          <p:cNvPr id="16" name="object 16"/>
          <p:cNvSpPr txBox="1"/>
          <p:nvPr/>
        </p:nvSpPr>
        <p:spPr>
          <a:xfrm>
            <a:off x="605776" y="5016500"/>
            <a:ext cx="6210300" cy="2197100"/>
          </a:xfrm>
          <a:prstGeom prst="rect">
            <a:avLst/>
          </a:prstGeom>
          <a:ln w="29633">
            <a:solidFill>
              <a:srgbClr val="2F2F34"/>
            </a:solidFill>
          </a:ln>
        </p:spPr>
        <p:txBody>
          <a:bodyPr vert="horz" wrap="square" lIns="0" tIns="262255" rIns="0" bIns="0" rtlCol="0">
            <a:spAutoFit/>
          </a:bodyPr>
          <a:lstStyle/>
          <a:p>
            <a:pPr marL="294640">
              <a:lnSpc>
                <a:spcPct val="100000"/>
              </a:lnSpc>
              <a:spcBef>
                <a:spcPts val="2065"/>
              </a:spcBef>
            </a:pPr>
            <a:r>
              <a:rPr sz="3300" spc="-110" dirty="0">
                <a:solidFill>
                  <a:srgbClr val="161616"/>
                </a:solidFill>
                <a:latin typeface="Arial MT"/>
                <a:cs typeface="Arial MT"/>
              </a:rPr>
              <a:t>Real</a:t>
            </a:r>
            <a:r>
              <a:rPr sz="3300" spc="-114" dirty="0">
                <a:solidFill>
                  <a:srgbClr val="161616"/>
                </a:solidFill>
                <a:latin typeface="Arial MT"/>
                <a:cs typeface="Arial MT"/>
              </a:rPr>
              <a:t> </a:t>
            </a:r>
            <a:r>
              <a:rPr sz="3300" spc="-10" dirty="0">
                <a:solidFill>
                  <a:srgbClr val="181818"/>
                </a:solidFill>
                <a:latin typeface="Arial MT"/>
                <a:cs typeface="Arial MT"/>
              </a:rPr>
              <a:t>World</a:t>
            </a:r>
            <a:r>
              <a:rPr sz="3300" spc="-225" dirty="0">
                <a:solidFill>
                  <a:srgbClr val="181818"/>
                </a:solidFill>
                <a:latin typeface="Arial MT"/>
                <a:cs typeface="Arial MT"/>
              </a:rPr>
              <a:t> </a:t>
            </a:r>
            <a:r>
              <a:rPr sz="3300" spc="-25" dirty="0">
                <a:solidFill>
                  <a:srgbClr val="181818"/>
                </a:solidFill>
                <a:latin typeface="Arial MT"/>
                <a:cs typeface="Arial MT"/>
              </a:rPr>
              <a:t>Use</a:t>
            </a:r>
            <a:endParaRPr sz="3300">
              <a:latin typeface="Arial MT"/>
              <a:cs typeface="Arial MT"/>
            </a:endParaRPr>
          </a:p>
          <a:p>
            <a:pPr marL="304165">
              <a:lnSpc>
                <a:spcPct val="100000"/>
              </a:lnSpc>
              <a:spcBef>
                <a:spcPts val="1040"/>
              </a:spcBef>
            </a:pPr>
            <a:r>
              <a:rPr sz="3200" spc="-80" dirty="0">
                <a:latin typeface="Cambria"/>
                <a:cs typeface="Cambria"/>
              </a:rPr>
              <a:t>Correcting</a:t>
            </a:r>
            <a:r>
              <a:rPr sz="3200" spc="40" dirty="0">
                <a:latin typeface="Cambria"/>
                <a:cs typeface="Cambria"/>
              </a:rPr>
              <a:t> </a:t>
            </a:r>
            <a:r>
              <a:rPr sz="3200" spc="-125" dirty="0">
                <a:latin typeface="Cambria"/>
                <a:cs typeface="Cambria"/>
              </a:rPr>
              <a:t>smartphone</a:t>
            </a:r>
            <a:r>
              <a:rPr sz="3200" spc="-50" dirty="0">
                <a:latin typeface="Cambria"/>
                <a:cs typeface="Cambria"/>
              </a:rPr>
              <a:t> </a:t>
            </a:r>
            <a:r>
              <a:rPr sz="3200" spc="-10" dirty="0">
                <a:latin typeface="Cambria"/>
                <a:cs typeface="Cambria"/>
              </a:rPr>
              <a:t>screen</a:t>
            </a:r>
            <a:endParaRPr sz="3200">
              <a:latin typeface="Cambria"/>
              <a:cs typeface="Cambria"/>
            </a:endParaRPr>
          </a:p>
          <a:p>
            <a:pPr marL="306705">
              <a:lnSpc>
                <a:spcPct val="100000"/>
              </a:lnSpc>
              <a:spcBef>
                <a:spcPts val="210"/>
              </a:spcBef>
            </a:pPr>
            <a:r>
              <a:rPr sz="3250" spc="-114" dirty="0">
                <a:latin typeface="Cambria"/>
                <a:cs typeface="Cambria"/>
              </a:rPr>
              <a:t>orientation</a:t>
            </a:r>
            <a:r>
              <a:rPr sz="3250" spc="20" dirty="0">
                <a:latin typeface="Cambria"/>
                <a:cs typeface="Cambria"/>
              </a:rPr>
              <a:t> </a:t>
            </a:r>
            <a:r>
              <a:rPr sz="3250" spc="-105" dirty="0">
                <a:latin typeface="Cambria"/>
                <a:cs typeface="Cambria"/>
              </a:rPr>
              <a:t>(Portrait/Landscape).</a:t>
            </a:r>
            <a:endParaRPr sz="3250">
              <a:latin typeface="Cambria"/>
              <a:cs typeface="Cambria"/>
            </a:endParaRPr>
          </a:p>
        </p:txBody>
      </p:sp>
      <p:sp>
        <p:nvSpPr>
          <p:cNvPr id="17" name="object 17"/>
          <p:cNvSpPr txBox="1"/>
          <p:nvPr/>
        </p:nvSpPr>
        <p:spPr>
          <a:xfrm>
            <a:off x="14969413" y="3603272"/>
            <a:ext cx="1450975" cy="448945"/>
          </a:xfrm>
          <a:prstGeom prst="rect">
            <a:avLst/>
          </a:prstGeom>
        </p:spPr>
        <p:txBody>
          <a:bodyPr vert="horz" wrap="square" lIns="0" tIns="15875" rIns="0" bIns="0" rtlCol="0">
            <a:spAutoFit/>
          </a:bodyPr>
          <a:lstStyle/>
          <a:p>
            <a:pPr marL="12700">
              <a:lnSpc>
                <a:spcPct val="100000"/>
              </a:lnSpc>
              <a:spcBef>
                <a:spcPts val="125"/>
              </a:spcBef>
            </a:pPr>
            <a:r>
              <a:rPr sz="2750" spc="-110" dirty="0">
                <a:latin typeface="Consolas"/>
                <a:cs typeface="Consolas"/>
              </a:rPr>
              <a:t>Rotation</a:t>
            </a:r>
            <a:endParaRPr sz="2750">
              <a:latin typeface="Consolas"/>
              <a:cs typeface="Consolas"/>
            </a:endParaRPr>
          </a:p>
        </p:txBody>
      </p:sp>
    </p:spTree>
    <p:extLst>
      <p:ext uri="{BB962C8B-B14F-4D97-AF65-F5344CB8AC3E}">
        <p14:creationId xmlns:p14="http://schemas.microsoft.com/office/powerpoint/2010/main" val="826293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26050" y="584905"/>
            <a:ext cx="11687810" cy="893444"/>
          </a:xfrm>
          <a:prstGeom prst="rect">
            <a:avLst/>
          </a:prstGeom>
        </p:spPr>
        <p:txBody>
          <a:bodyPr vert="horz" wrap="square" lIns="0" tIns="12065" rIns="0" bIns="0" rtlCol="0">
            <a:spAutoFit/>
          </a:bodyPr>
          <a:lstStyle/>
          <a:p>
            <a:pPr marL="12700">
              <a:lnSpc>
                <a:spcPct val="100000"/>
              </a:lnSpc>
              <a:spcBef>
                <a:spcPts val="95"/>
              </a:spcBef>
            </a:pPr>
            <a:r>
              <a:rPr sz="5700" dirty="0">
                <a:latin typeface="Arial MT"/>
                <a:cs typeface="Arial MT"/>
              </a:rPr>
              <a:t>Tracing</a:t>
            </a:r>
            <a:r>
              <a:rPr sz="5700" spc="-290" dirty="0">
                <a:latin typeface="Arial MT"/>
                <a:cs typeface="Arial MT"/>
              </a:rPr>
              <a:t> </a:t>
            </a:r>
            <a:r>
              <a:rPr sz="5700" spc="180" dirty="0">
                <a:latin typeface="Arial MT"/>
                <a:cs typeface="Arial MT"/>
              </a:rPr>
              <a:t>the</a:t>
            </a:r>
            <a:r>
              <a:rPr sz="5700" spc="-575" dirty="0">
                <a:latin typeface="Arial MT"/>
                <a:cs typeface="Arial MT"/>
              </a:rPr>
              <a:t> </a:t>
            </a:r>
            <a:r>
              <a:rPr sz="5700" spc="-35" dirty="0">
                <a:latin typeface="Arial MT"/>
                <a:cs typeface="Arial MT"/>
              </a:rPr>
              <a:t>Pixel:</a:t>
            </a:r>
            <a:r>
              <a:rPr sz="5700" spc="-385" dirty="0">
                <a:latin typeface="Arial MT"/>
                <a:cs typeface="Arial MT"/>
              </a:rPr>
              <a:t> </a:t>
            </a:r>
            <a:r>
              <a:rPr sz="5700" spc="-270" dirty="0">
                <a:latin typeface="Arial MT"/>
                <a:cs typeface="Arial MT"/>
              </a:rPr>
              <a:t>9O°</a:t>
            </a:r>
            <a:r>
              <a:rPr sz="5700" spc="-470" dirty="0">
                <a:latin typeface="Arial MT"/>
                <a:cs typeface="Arial MT"/>
              </a:rPr>
              <a:t> </a:t>
            </a:r>
            <a:r>
              <a:rPr sz="5700" dirty="0">
                <a:latin typeface="Arial MT"/>
                <a:cs typeface="Arial MT"/>
              </a:rPr>
              <a:t>Rotation</a:t>
            </a:r>
            <a:r>
              <a:rPr sz="5700" spc="-210" dirty="0">
                <a:latin typeface="Arial MT"/>
                <a:cs typeface="Arial MT"/>
              </a:rPr>
              <a:t> </a:t>
            </a:r>
            <a:r>
              <a:rPr sz="5700" spc="-10" dirty="0">
                <a:latin typeface="Arial MT"/>
                <a:cs typeface="Arial MT"/>
              </a:rPr>
              <a:t>Logic</a:t>
            </a:r>
            <a:endParaRPr sz="5700">
              <a:latin typeface="Arial MT"/>
              <a:cs typeface="Arial MT"/>
            </a:endParaRPr>
          </a:p>
        </p:txBody>
      </p:sp>
      <p:pic>
        <p:nvPicPr>
          <p:cNvPr id="10" name="Picture 9">
            <a:extLst>
              <a:ext uri="{FF2B5EF4-FFF2-40B4-BE49-F238E27FC236}">
                <a16:creationId xmlns:a16="http://schemas.microsoft.com/office/drawing/2014/main" id="{34FFE34F-C936-62A5-891B-438D0E86B536}"/>
              </a:ext>
            </a:extLst>
          </p:cNvPr>
          <p:cNvPicPr>
            <a:picLocks noChangeAspect="1"/>
          </p:cNvPicPr>
          <p:nvPr/>
        </p:nvPicPr>
        <p:blipFill>
          <a:blip r:embed="rId2"/>
          <a:stretch>
            <a:fillRect/>
          </a:stretch>
        </p:blipFill>
        <p:spPr>
          <a:xfrm>
            <a:off x="2032000" y="2590800"/>
            <a:ext cx="13792199" cy="58777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896100" y="4775200"/>
            <a:ext cx="457200" cy="609600"/>
          </a:xfrm>
          <a:prstGeom prst="rect">
            <a:avLst/>
          </a:prstGeom>
        </p:spPr>
      </p:pic>
      <p:pic>
        <p:nvPicPr>
          <p:cNvPr id="3" name="object 3"/>
          <p:cNvPicPr/>
          <p:nvPr/>
        </p:nvPicPr>
        <p:blipFill>
          <a:blip r:embed="rId3" cstate="print"/>
          <a:stretch>
            <a:fillRect/>
          </a:stretch>
        </p:blipFill>
        <p:spPr>
          <a:xfrm>
            <a:off x="8953500" y="6070600"/>
            <a:ext cx="381000" cy="635000"/>
          </a:xfrm>
          <a:prstGeom prst="rect">
            <a:avLst/>
          </a:prstGeom>
        </p:spPr>
      </p:pic>
      <p:pic>
        <p:nvPicPr>
          <p:cNvPr id="5" name="object 5"/>
          <p:cNvPicPr/>
          <p:nvPr/>
        </p:nvPicPr>
        <p:blipFill>
          <a:blip r:embed="rId4" cstate="print"/>
          <a:stretch>
            <a:fillRect/>
          </a:stretch>
        </p:blipFill>
        <p:spPr>
          <a:xfrm>
            <a:off x="3200400" y="1016000"/>
            <a:ext cx="685800" cy="647700"/>
          </a:xfrm>
          <a:prstGeom prst="rect">
            <a:avLst/>
          </a:prstGeom>
        </p:spPr>
      </p:pic>
      <p:sp>
        <p:nvSpPr>
          <p:cNvPr id="6" name="object 6"/>
          <p:cNvSpPr txBox="1">
            <a:spLocks noGrp="1"/>
          </p:cNvSpPr>
          <p:nvPr>
            <p:ph type="title"/>
          </p:nvPr>
        </p:nvSpPr>
        <p:spPr>
          <a:xfrm>
            <a:off x="875197" y="743655"/>
            <a:ext cx="13317855" cy="1083945"/>
          </a:xfrm>
          <a:prstGeom prst="rect">
            <a:avLst/>
          </a:prstGeom>
        </p:spPr>
        <p:txBody>
          <a:bodyPr vert="horz" wrap="square" lIns="0" tIns="12065" rIns="0" bIns="0" rtlCol="0">
            <a:spAutoFit/>
          </a:bodyPr>
          <a:lstStyle/>
          <a:p>
            <a:pPr marL="12700">
              <a:lnSpc>
                <a:spcPct val="100000"/>
              </a:lnSpc>
              <a:spcBef>
                <a:spcPts val="95"/>
              </a:spcBef>
              <a:tabLst>
                <a:tab pos="3194685" algn="l"/>
              </a:tabLst>
            </a:pPr>
            <a:r>
              <a:rPr sz="6950" spc="-10" dirty="0">
                <a:latin typeface="Arial MT"/>
                <a:cs typeface="Arial MT"/>
              </a:rPr>
              <a:t>Level</a:t>
            </a:r>
            <a:r>
              <a:rPr sz="6950" dirty="0">
                <a:latin typeface="Arial MT"/>
                <a:cs typeface="Arial MT"/>
              </a:rPr>
              <a:t>	</a:t>
            </a:r>
            <a:r>
              <a:rPr sz="6950" spc="-40" dirty="0">
                <a:latin typeface="Arial MT"/>
                <a:cs typeface="Arial MT"/>
              </a:rPr>
              <a:t>Euclidean</a:t>
            </a:r>
            <a:r>
              <a:rPr sz="6950" spc="-155" dirty="0">
                <a:latin typeface="Arial MT"/>
                <a:cs typeface="Arial MT"/>
              </a:rPr>
              <a:t> </a:t>
            </a:r>
            <a:r>
              <a:rPr sz="6950" spc="-10" dirty="0">
                <a:latin typeface="Arial MT"/>
                <a:cs typeface="Arial MT"/>
              </a:rPr>
              <a:t>Transformation</a:t>
            </a:r>
            <a:endParaRPr sz="6950">
              <a:latin typeface="Arial MT"/>
              <a:cs typeface="Arial MT"/>
            </a:endParaRPr>
          </a:p>
        </p:txBody>
      </p:sp>
      <p:sp>
        <p:nvSpPr>
          <p:cNvPr id="7" name="object 7"/>
          <p:cNvSpPr txBox="1"/>
          <p:nvPr/>
        </p:nvSpPr>
        <p:spPr>
          <a:xfrm>
            <a:off x="876489" y="1794580"/>
            <a:ext cx="8590280" cy="798195"/>
          </a:xfrm>
          <a:prstGeom prst="rect">
            <a:avLst/>
          </a:prstGeom>
        </p:spPr>
        <p:txBody>
          <a:bodyPr vert="horz" wrap="square" lIns="0" tIns="15240" rIns="0" bIns="0" rtlCol="0">
            <a:spAutoFit/>
          </a:bodyPr>
          <a:lstStyle/>
          <a:p>
            <a:pPr marL="12700">
              <a:lnSpc>
                <a:spcPct val="100000"/>
              </a:lnSpc>
              <a:spcBef>
                <a:spcPts val="120"/>
              </a:spcBef>
            </a:pPr>
            <a:r>
              <a:rPr sz="5050" spc="110" dirty="0">
                <a:latin typeface="Arial MT"/>
                <a:cs typeface="Arial MT"/>
              </a:rPr>
              <a:t>Rotation</a:t>
            </a:r>
            <a:r>
              <a:rPr sz="5050" spc="-100" dirty="0">
                <a:latin typeface="Arial MT"/>
                <a:cs typeface="Arial MT"/>
              </a:rPr>
              <a:t> </a:t>
            </a:r>
            <a:r>
              <a:rPr sz="5050" spc="55" dirty="0">
                <a:latin typeface="Arial MT"/>
                <a:cs typeface="Arial MT"/>
              </a:rPr>
              <a:t>+</a:t>
            </a:r>
            <a:r>
              <a:rPr sz="5050" spc="-145" dirty="0">
                <a:latin typeface="Arial MT"/>
                <a:cs typeface="Arial MT"/>
              </a:rPr>
              <a:t> </a:t>
            </a:r>
            <a:r>
              <a:rPr sz="5050" spc="85" dirty="0">
                <a:latin typeface="Arial MT"/>
                <a:cs typeface="Arial MT"/>
              </a:rPr>
              <a:t>Translation</a:t>
            </a:r>
            <a:r>
              <a:rPr sz="5050" spc="155" dirty="0">
                <a:latin typeface="Arial MT"/>
                <a:cs typeface="Arial MT"/>
              </a:rPr>
              <a:t> </a:t>
            </a:r>
            <a:r>
              <a:rPr sz="5050" spc="120" dirty="0">
                <a:latin typeface="Arial MT"/>
                <a:cs typeface="Arial MT"/>
              </a:rPr>
              <a:t>(Shift)</a:t>
            </a:r>
            <a:endParaRPr sz="5050">
              <a:latin typeface="Arial MT"/>
              <a:cs typeface="Arial MT"/>
            </a:endParaRPr>
          </a:p>
        </p:txBody>
      </p:sp>
      <p:sp>
        <p:nvSpPr>
          <p:cNvPr id="11" name="object 11"/>
          <p:cNvSpPr txBox="1"/>
          <p:nvPr/>
        </p:nvSpPr>
        <p:spPr>
          <a:xfrm>
            <a:off x="5824711" y="5311069"/>
            <a:ext cx="3466465" cy="777240"/>
          </a:xfrm>
          <a:prstGeom prst="rect">
            <a:avLst/>
          </a:prstGeom>
        </p:spPr>
        <p:txBody>
          <a:bodyPr vert="horz" wrap="square" lIns="0" tIns="16510" rIns="0" bIns="0" rtlCol="0">
            <a:spAutoFit/>
          </a:bodyPr>
          <a:lstStyle/>
          <a:p>
            <a:pPr marL="12700">
              <a:lnSpc>
                <a:spcPct val="100000"/>
              </a:lnSpc>
              <a:spcBef>
                <a:spcPts val="130"/>
              </a:spcBef>
              <a:tabLst>
                <a:tab pos="833119" algn="l"/>
              </a:tabLst>
            </a:pPr>
            <a:r>
              <a:rPr sz="4900" spc="-25" dirty="0">
                <a:latin typeface="Arial MT"/>
                <a:cs typeface="Arial MT"/>
              </a:rPr>
              <a:t>x'</a:t>
            </a:r>
            <a:r>
              <a:rPr sz="4900" dirty="0">
                <a:latin typeface="Arial MT"/>
                <a:cs typeface="Arial MT"/>
              </a:rPr>
              <a:t>	</a:t>
            </a:r>
            <a:r>
              <a:rPr sz="4900" spc="-345" dirty="0">
                <a:latin typeface="Arial MT"/>
                <a:cs typeface="Arial MT"/>
              </a:rPr>
              <a:t>=</a:t>
            </a:r>
            <a:r>
              <a:rPr sz="4900" spc="95" dirty="0">
                <a:latin typeface="Arial MT"/>
                <a:cs typeface="Arial MT"/>
              </a:rPr>
              <a:t> </a:t>
            </a:r>
            <a:r>
              <a:rPr sz="4900" spc="320" dirty="0">
                <a:latin typeface="Arial MT"/>
                <a:cs typeface="Arial MT"/>
              </a:rPr>
              <a:t>R[x]</a:t>
            </a:r>
            <a:r>
              <a:rPr sz="4900" spc="610" dirty="0">
                <a:latin typeface="Arial MT"/>
                <a:cs typeface="Arial MT"/>
              </a:rPr>
              <a:t> </a:t>
            </a:r>
            <a:r>
              <a:rPr sz="4900" spc="-545" dirty="0">
                <a:latin typeface="Arial MT"/>
                <a:cs typeface="Arial MT"/>
              </a:rPr>
              <a:t>-r</a:t>
            </a:r>
            <a:r>
              <a:rPr sz="4900" spc="140" dirty="0">
                <a:latin typeface="Arial MT"/>
                <a:cs typeface="Arial MT"/>
              </a:rPr>
              <a:t> </a:t>
            </a:r>
            <a:r>
              <a:rPr sz="4900" spc="-500" dirty="0">
                <a:latin typeface="Arial MT"/>
                <a:cs typeface="Arial MT"/>
              </a:rPr>
              <a:t>I</a:t>
            </a:r>
            <a:endParaRPr sz="4900">
              <a:latin typeface="Arial MT"/>
              <a:cs typeface="Arial MT"/>
            </a:endParaRPr>
          </a:p>
        </p:txBody>
      </p:sp>
      <p:pic>
        <p:nvPicPr>
          <p:cNvPr id="19" name="Picture 18">
            <a:extLst>
              <a:ext uri="{FF2B5EF4-FFF2-40B4-BE49-F238E27FC236}">
                <a16:creationId xmlns:a16="http://schemas.microsoft.com/office/drawing/2014/main" id="{D1CF0712-FC48-AD26-F40F-66A068597241}"/>
              </a:ext>
            </a:extLst>
          </p:cNvPr>
          <p:cNvPicPr>
            <a:picLocks noChangeAspect="1"/>
          </p:cNvPicPr>
          <p:nvPr/>
        </p:nvPicPr>
        <p:blipFill>
          <a:blip r:embed="rId5"/>
          <a:stretch>
            <a:fillRect/>
          </a:stretch>
        </p:blipFill>
        <p:spPr>
          <a:xfrm>
            <a:off x="1803400" y="2974660"/>
            <a:ext cx="13665609" cy="57629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31300" y="2082800"/>
            <a:ext cx="7289800" cy="6908800"/>
          </a:xfrm>
          <a:prstGeom prst="rect">
            <a:avLst/>
          </a:prstGeom>
        </p:spPr>
      </p:pic>
      <p:pic>
        <p:nvPicPr>
          <p:cNvPr id="3" name="object 3"/>
          <p:cNvPicPr/>
          <p:nvPr/>
        </p:nvPicPr>
        <p:blipFill>
          <a:blip r:embed="rId3" cstate="print"/>
          <a:stretch>
            <a:fillRect/>
          </a:stretch>
        </p:blipFill>
        <p:spPr>
          <a:xfrm>
            <a:off x="2654300" y="698500"/>
            <a:ext cx="584200" cy="546100"/>
          </a:xfrm>
          <a:prstGeom prst="rect">
            <a:avLst/>
          </a:prstGeom>
        </p:spPr>
      </p:pic>
      <p:sp>
        <p:nvSpPr>
          <p:cNvPr id="4" name="object 4"/>
          <p:cNvSpPr/>
          <p:nvPr/>
        </p:nvSpPr>
        <p:spPr>
          <a:xfrm>
            <a:off x="6731000" y="3223683"/>
            <a:ext cx="334645" cy="0"/>
          </a:xfrm>
          <a:custGeom>
            <a:avLst/>
            <a:gdLst/>
            <a:ahLst/>
            <a:cxnLst/>
            <a:rect l="l" t="t" r="r" b="b"/>
            <a:pathLst>
              <a:path w="334645">
                <a:moveTo>
                  <a:pt x="0" y="0"/>
                </a:moveTo>
                <a:lnTo>
                  <a:pt x="334433" y="0"/>
                </a:lnTo>
              </a:path>
            </a:pathLst>
          </a:custGeom>
          <a:ln w="4233">
            <a:solidFill>
              <a:srgbClr val="030303"/>
            </a:solidFill>
          </a:ln>
        </p:spPr>
        <p:txBody>
          <a:bodyPr wrap="square" lIns="0" tIns="0" rIns="0" bIns="0" rtlCol="0"/>
          <a:lstStyle/>
          <a:p>
            <a:endParaRPr/>
          </a:p>
        </p:txBody>
      </p:sp>
      <p:sp>
        <p:nvSpPr>
          <p:cNvPr id="5" name="object 5"/>
          <p:cNvSpPr txBox="1">
            <a:spLocks noGrp="1"/>
          </p:cNvSpPr>
          <p:nvPr>
            <p:ph type="title"/>
          </p:nvPr>
        </p:nvSpPr>
        <p:spPr>
          <a:xfrm>
            <a:off x="644233" y="472016"/>
            <a:ext cx="15464790" cy="914400"/>
          </a:xfrm>
          <a:prstGeom prst="rect">
            <a:avLst/>
          </a:prstGeom>
        </p:spPr>
        <p:txBody>
          <a:bodyPr vert="horz" wrap="square" lIns="0" tIns="16510" rIns="0" bIns="0" rtlCol="0">
            <a:spAutoFit/>
          </a:bodyPr>
          <a:lstStyle/>
          <a:p>
            <a:pPr marL="12700">
              <a:lnSpc>
                <a:spcPct val="100000"/>
              </a:lnSpc>
              <a:spcBef>
                <a:spcPts val="130"/>
              </a:spcBef>
              <a:tabLst>
                <a:tab pos="2792730" algn="l"/>
              </a:tabLst>
            </a:pPr>
            <a:r>
              <a:rPr sz="5800" spc="-10" dirty="0">
                <a:solidFill>
                  <a:srgbClr val="1C1C1C"/>
                </a:solidFill>
              </a:rPr>
              <a:t>Level</a:t>
            </a:r>
            <a:r>
              <a:rPr sz="5800" dirty="0">
                <a:solidFill>
                  <a:srgbClr val="1C1C1C"/>
                </a:solidFill>
              </a:rPr>
              <a:t>	The</a:t>
            </a:r>
            <a:r>
              <a:rPr sz="5800" spc="-240" dirty="0">
                <a:solidFill>
                  <a:srgbClr val="1C1C1C"/>
                </a:solidFill>
              </a:rPr>
              <a:t> </a:t>
            </a:r>
            <a:r>
              <a:rPr sz="5800" dirty="0">
                <a:solidFill>
                  <a:srgbClr val="1C1C1C"/>
                </a:solidFill>
              </a:rPr>
              <a:t>Rigid</a:t>
            </a:r>
            <a:r>
              <a:rPr sz="5800" spc="-125" dirty="0">
                <a:solidFill>
                  <a:srgbClr val="1C1C1C"/>
                </a:solidFill>
              </a:rPr>
              <a:t> </a:t>
            </a:r>
            <a:r>
              <a:rPr sz="5800" spc="85" dirty="0">
                <a:solidFill>
                  <a:srgbClr val="1C1C1C"/>
                </a:solidFill>
              </a:rPr>
              <a:t>World</a:t>
            </a:r>
            <a:r>
              <a:rPr sz="5800" spc="-160" dirty="0">
                <a:solidFill>
                  <a:srgbClr val="1C1C1C"/>
                </a:solidFill>
              </a:rPr>
              <a:t> </a:t>
            </a:r>
            <a:r>
              <a:rPr sz="5800" spc="65" dirty="0">
                <a:solidFill>
                  <a:srgbClr val="1F1F1F"/>
                </a:solidFill>
              </a:rPr>
              <a:t>in</a:t>
            </a:r>
            <a:r>
              <a:rPr sz="5800" spc="-80" dirty="0">
                <a:solidFill>
                  <a:srgbClr val="1F1F1F"/>
                </a:solidFill>
              </a:rPr>
              <a:t> </a:t>
            </a:r>
            <a:r>
              <a:rPr sz="5800" spc="195" dirty="0">
                <a:solidFill>
                  <a:srgbClr val="1F1F1F"/>
                </a:solidFill>
              </a:rPr>
              <a:t>Motion</a:t>
            </a:r>
            <a:r>
              <a:rPr sz="5800" spc="-10" dirty="0">
                <a:solidFill>
                  <a:srgbClr val="1F1F1F"/>
                </a:solidFill>
              </a:rPr>
              <a:t> </a:t>
            </a:r>
            <a:r>
              <a:rPr sz="5800" spc="-10" dirty="0">
                <a:solidFill>
                  <a:srgbClr val="1C1C1C"/>
                </a:solidFill>
              </a:rPr>
              <a:t>(Euclidean)</a:t>
            </a:r>
            <a:endParaRPr sz="5800"/>
          </a:p>
        </p:txBody>
      </p:sp>
      <p:sp>
        <p:nvSpPr>
          <p:cNvPr id="6" name="object 6"/>
          <p:cNvSpPr txBox="1"/>
          <p:nvPr/>
        </p:nvSpPr>
        <p:spPr>
          <a:xfrm>
            <a:off x="721966" y="3349111"/>
            <a:ext cx="7704300" cy="1933158"/>
          </a:xfrm>
          <a:prstGeom prst="rect">
            <a:avLst/>
          </a:prstGeom>
        </p:spPr>
        <p:txBody>
          <a:bodyPr vert="horz" wrap="square" lIns="0" tIns="20955" rIns="0" bIns="0" rtlCol="0">
            <a:spAutoFit/>
          </a:bodyPr>
          <a:lstStyle/>
          <a:p>
            <a:pPr marL="12700" marR="5080" indent="3810">
              <a:lnSpc>
                <a:spcPct val="98900"/>
              </a:lnSpc>
              <a:spcBef>
                <a:spcPts val="165"/>
              </a:spcBef>
              <a:tabLst>
                <a:tab pos="6426835" algn="l"/>
              </a:tabLst>
            </a:pPr>
            <a:r>
              <a:rPr sz="3100" spc="-10" dirty="0">
                <a:latin typeface="Cambria"/>
                <a:cs typeface="Cambria"/>
              </a:rPr>
              <a:t>We</a:t>
            </a:r>
            <a:r>
              <a:rPr sz="3100" spc="-145" dirty="0">
                <a:latin typeface="Cambria"/>
                <a:cs typeface="Cambria"/>
              </a:rPr>
              <a:t> </a:t>
            </a:r>
            <a:r>
              <a:rPr sz="3100" dirty="0">
                <a:latin typeface="Cambria"/>
                <a:cs typeface="Cambria"/>
              </a:rPr>
              <a:t>now</a:t>
            </a:r>
            <a:r>
              <a:rPr sz="3100" spc="-80" dirty="0">
                <a:latin typeface="Cambria"/>
                <a:cs typeface="Cambria"/>
              </a:rPr>
              <a:t> </a:t>
            </a:r>
            <a:r>
              <a:rPr sz="3100" dirty="0">
                <a:latin typeface="Cambria"/>
                <a:cs typeface="Cambria"/>
              </a:rPr>
              <a:t>allow</a:t>
            </a:r>
            <a:r>
              <a:rPr sz="3100" spc="-125" dirty="0">
                <a:latin typeface="Cambria"/>
                <a:cs typeface="Cambria"/>
              </a:rPr>
              <a:t> </a:t>
            </a:r>
            <a:r>
              <a:rPr sz="3100" dirty="0">
                <a:latin typeface="Cambria"/>
                <a:cs typeface="Cambria"/>
              </a:rPr>
              <a:t>the</a:t>
            </a:r>
            <a:r>
              <a:rPr sz="3100" spc="-160" dirty="0">
                <a:latin typeface="Cambria"/>
                <a:cs typeface="Cambria"/>
              </a:rPr>
              <a:t> </a:t>
            </a:r>
            <a:r>
              <a:rPr sz="3100" dirty="0">
                <a:latin typeface="Cambria"/>
                <a:cs typeface="Cambria"/>
              </a:rPr>
              <a:t>object</a:t>
            </a:r>
            <a:r>
              <a:rPr sz="3100" spc="30" dirty="0">
                <a:latin typeface="Cambria"/>
                <a:cs typeface="Cambria"/>
              </a:rPr>
              <a:t> </a:t>
            </a:r>
            <a:r>
              <a:rPr sz="3100" dirty="0">
                <a:solidFill>
                  <a:srgbClr val="0F0F0F"/>
                </a:solidFill>
                <a:latin typeface="Cambria"/>
                <a:cs typeface="Cambria"/>
              </a:rPr>
              <a:t>to</a:t>
            </a:r>
            <a:r>
              <a:rPr sz="3100" spc="-175" dirty="0">
                <a:solidFill>
                  <a:srgbClr val="0F0F0F"/>
                </a:solidFill>
                <a:latin typeface="Cambria"/>
                <a:cs typeface="Cambria"/>
              </a:rPr>
              <a:t> </a:t>
            </a:r>
            <a:r>
              <a:rPr sz="3100" spc="-10" dirty="0">
                <a:latin typeface="Cambria"/>
                <a:cs typeface="Cambria"/>
              </a:rPr>
              <a:t>move</a:t>
            </a:r>
            <a:r>
              <a:rPr sz="3100" spc="-35" dirty="0">
                <a:latin typeface="Cambria"/>
                <a:cs typeface="Cambria"/>
              </a:rPr>
              <a:t> </a:t>
            </a:r>
            <a:r>
              <a:rPr sz="3100" spc="-10" dirty="0">
                <a:latin typeface="Cambria"/>
                <a:cs typeface="Cambria"/>
              </a:rPr>
              <a:t>through </a:t>
            </a:r>
            <a:r>
              <a:rPr sz="3050" dirty="0">
                <a:latin typeface="Cambria"/>
                <a:cs typeface="Cambria"/>
              </a:rPr>
              <a:t>space</a:t>
            </a:r>
            <a:r>
              <a:rPr sz="3050" spc="235" dirty="0">
                <a:latin typeface="Cambria"/>
                <a:cs typeface="Cambria"/>
              </a:rPr>
              <a:t> </a:t>
            </a:r>
            <a:r>
              <a:rPr sz="3050" dirty="0">
                <a:latin typeface="Cambria"/>
                <a:cs typeface="Cambria"/>
              </a:rPr>
              <a:t>(Translation).</a:t>
            </a:r>
            <a:r>
              <a:rPr sz="3050" spc="-35" dirty="0">
                <a:latin typeface="Cambria"/>
                <a:cs typeface="Cambria"/>
              </a:rPr>
              <a:t> </a:t>
            </a:r>
            <a:r>
              <a:rPr sz="3050" dirty="0">
                <a:latin typeface="Cambria"/>
                <a:cs typeface="Cambria"/>
              </a:rPr>
              <a:t>This</a:t>
            </a:r>
            <a:r>
              <a:rPr sz="3050" spc="-50" dirty="0">
                <a:latin typeface="Cambria"/>
                <a:cs typeface="Cambria"/>
              </a:rPr>
              <a:t> </a:t>
            </a:r>
            <a:r>
              <a:rPr sz="3050" dirty="0">
                <a:latin typeface="Cambria"/>
                <a:cs typeface="Cambria"/>
              </a:rPr>
              <a:t>models</a:t>
            </a:r>
            <a:r>
              <a:rPr sz="3050" spc="5" dirty="0">
                <a:latin typeface="Cambria"/>
                <a:cs typeface="Cambria"/>
              </a:rPr>
              <a:t> </a:t>
            </a:r>
            <a:r>
              <a:rPr sz="3050" dirty="0">
                <a:latin typeface="Cambria"/>
                <a:cs typeface="Cambria"/>
              </a:rPr>
              <a:t>how</a:t>
            </a:r>
            <a:r>
              <a:rPr sz="3050" spc="114" dirty="0">
                <a:latin typeface="Cambria"/>
                <a:cs typeface="Cambria"/>
              </a:rPr>
              <a:t> </a:t>
            </a:r>
            <a:r>
              <a:rPr sz="3050" spc="-10" dirty="0">
                <a:latin typeface="Cambria"/>
                <a:cs typeface="Cambria"/>
              </a:rPr>
              <a:t>solid </a:t>
            </a:r>
            <a:r>
              <a:rPr sz="3200" spc="-55" dirty="0">
                <a:latin typeface="Cambria"/>
                <a:cs typeface="Cambria"/>
              </a:rPr>
              <a:t>objects</a:t>
            </a:r>
            <a:r>
              <a:rPr sz="3200" spc="-120" dirty="0">
                <a:latin typeface="Cambria"/>
                <a:cs typeface="Cambria"/>
              </a:rPr>
              <a:t> </a:t>
            </a:r>
            <a:r>
              <a:rPr sz="3200" spc="-85" dirty="0">
                <a:latin typeface="Cambria"/>
                <a:cs typeface="Cambria"/>
              </a:rPr>
              <a:t>behave</a:t>
            </a:r>
            <a:r>
              <a:rPr sz="3200" spc="-70" dirty="0">
                <a:latin typeface="Cambria"/>
                <a:cs typeface="Cambria"/>
              </a:rPr>
              <a:t> </a:t>
            </a:r>
            <a:r>
              <a:rPr sz="3200" dirty="0">
                <a:latin typeface="Cambria"/>
                <a:cs typeface="Cambria"/>
              </a:rPr>
              <a:t>in</a:t>
            </a:r>
            <a:r>
              <a:rPr sz="3200" spc="-175" dirty="0">
                <a:latin typeface="Cambria"/>
                <a:cs typeface="Cambria"/>
              </a:rPr>
              <a:t> </a:t>
            </a:r>
            <a:r>
              <a:rPr sz="3200" spc="-20" dirty="0">
                <a:latin typeface="Cambria"/>
                <a:cs typeface="Cambria"/>
              </a:rPr>
              <a:t>the</a:t>
            </a:r>
            <a:r>
              <a:rPr sz="3200" spc="-150" dirty="0">
                <a:latin typeface="Cambria"/>
                <a:cs typeface="Cambria"/>
              </a:rPr>
              <a:t> </a:t>
            </a:r>
            <a:r>
              <a:rPr sz="3200" spc="-50" dirty="0">
                <a:latin typeface="Cambria"/>
                <a:cs typeface="Cambria"/>
              </a:rPr>
              <a:t>physical</a:t>
            </a:r>
            <a:r>
              <a:rPr sz="3200" spc="-20" dirty="0">
                <a:latin typeface="Cambria"/>
                <a:cs typeface="Cambria"/>
              </a:rPr>
              <a:t> </a:t>
            </a:r>
            <a:r>
              <a:rPr sz="3200" spc="-10" dirty="0">
                <a:latin typeface="Cambria"/>
                <a:cs typeface="Cambria"/>
              </a:rPr>
              <a:t>world</a:t>
            </a:r>
            <a:r>
              <a:rPr sz="3200" dirty="0">
                <a:latin typeface="Cambria"/>
                <a:cs typeface="Cambria"/>
              </a:rPr>
              <a:t>	</a:t>
            </a:r>
            <a:r>
              <a:rPr sz="3200" spc="-20" dirty="0">
                <a:latin typeface="Cambria"/>
                <a:cs typeface="Cambria"/>
              </a:rPr>
              <a:t>they </a:t>
            </a:r>
            <a:r>
              <a:rPr sz="3200" spc="-50" dirty="0">
                <a:latin typeface="Cambria"/>
                <a:cs typeface="Cambria"/>
              </a:rPr>
              <a:t>turn</a:t>
            </a:r>
            <a:r>
              <a:rPr sz="3200" spc="-125" dirty="0">
                <a:latin typeface="Cambria"/>
                <a:cs typeface="Cambria"/>
              </a:rPr>
              <a:t> </a:t>
            </a:r>
            <a:r>
              <a:rPr sz="3200" spc="-70" dirty="0">
                <a:latin typeface="Cambria"/>
                <a:cs typeface="Cambria"/>
              </a:rPr>
              <a:t>and</a:t>
            </a:r>
            <a:r>
              <a:rPr sz="3200" spc="-105" dirty="0">
                <a:latin typeface="Cambria"/>
                <a:cs typeface="Cambria"/>
              </a:rPr>
              <a:t> </a:t>
            </a:r>
            <a:r>
              <a:rPr sz="3200" spc="-65" dirty="0">
                <a:latin typeface="Cambria"/>
                <a:cs typeface="Cambria"/>
              </a:rPr>
              <a:t>they</a:t>
            </a:r>
            <a:r>
              <a:rPr sz="3200" spc="-110" dirty="0">
                <a:latin typeface="Cambria"/>
                <a:cs typeface="Cambria"/>
              </a:rPr>
              <a:t> </a:t>
            </a:r>
            <a:r>
              <a:rPr sz="3200" spc="-40" dirty="0">
                <a:latin typeface="Cambria"/>
                <a:cs typeface="Cambria"/>
              </a:rPr>
              <a:t>move,</a:t>
            </a:r>
            <a:r>
              <a:rPr sz="3200" spc="-135" dirty="0">
                <a:latin typeface="Cambria"/>
                <a:cs typeface="Cambria"/>
              </a:rPr>
              <a:t> </a:t>
            </a:r>
            <a:r>
              <a:rPr sz="3200" dirty="0">
                <a:latin typeface="Cambria"/>
                <a:cs typeface="Cambria"/>
              </a:rPr>
              <a:t>but</a:t>
            </a:r>
            <a:r>
              <a:rPr sz="3200" spc="-110" dirty="0">
                <a:latin typeface="Cambria"/>
                <a:cs typeface="Cambria"/>
              </a:rPr>
              <a:t> </a:t>
            </a:r>
            <a:r>
              <a:rPr sz="3200" spc="-75" dirty="0">
                <a:latin typeface="Cambria"/>
                <a:cs typeface="Cambria"/>
              </a:rPr>
              <a:t>they</a:t>
            </a:r>
            <a:r>
              <a:rPr sz="3200" spc="-100" dirty="0">
                <a:latin typeface="Cambria"/>
                <a:cs typeface="Cambria"/>
              </a:rPr>
              <a:t> </a:t>
            </a:r>
            <a:r>
              <a:rPr sz="3200" spc="-30" dirty="0">
                <a:latin typeface="Cambria"/>
                <a:cs typeface="Cambria"/>
              </a:rPr>
              <a:t>don't</a:t>
            </a:r>
            <a:r>
              <a:rPr sz="3200" spc="-105" dirty="0">
                <a:latin typeface="Cambria"/>
                <a:cs typeface="Cambria"/>
              </a:rPr>
              <a:t> </a:t>
            </a:r>
            <a:r>
              <a:rPr sz="3200" spc="-10" dirty="0">
                <a:latin typeface="Cambria"/>
                <a:cs typeface="Cambria"/>
              </a:rPr>
              <a:t>deform.</a:t>
            </a:r>
            <a:endParaRPr sz="3200" dirty="0">
              <a:latin typeface="Cambria"/>
              <a:cs typeface="Cambria"/>
            </a:endParaRPr>
          </a:p>
        </p:txBody>
      </p:sp>
      <p:sp>
        <p:nvSpPr>
          <p:cNvPr id="9" name="object 9"/>
          <p:cNvSpPr txBox="1"/>
          <p:nvPr/>
        </p:nvSpPr>
        <p:spPr>
          <a:xfrm>
            <a:off x="624416" y="7300383"/>
            <a:ext cx="7899400" cy="1879600"/>
          </a:xfrm>
          <a:prstGeom prst="rect">
            <a:avLst/>
          </a:prstGeom>
          <a:ln w="21166">
            <a:solidFill>
              <a:srgbClr val="CC7434"/>
            </a:solidFill>
          </a:ln>
        </p:spPr>
        <p:txBody>
          <a:bodyPr vert="horz" wrap="square" lIns="0" tIns="160655" rIns="0" bIns="0" rtlCol="0">
            <a:spAutoFit/>
          </a:bodyPr>
          <a:lstStyle/>
          <a:p>
            <a:pPr marL="304165">
              <a:lnSpc>
                <a:spcPct val="100000"/>
              </a:lnSpc>
              <a:spcBef>
                <a:spcPts val="1265"/>
              </a:spcBef>
            </a:pPr>
            <a:r>
              <a:rPr sz="3400" spc="155" dirty="0">
                <a:solidFill>
                  <a:srgbClr val="0C0C0C"/>
                </a:solidFill>
                <a:latin typeface="Calibri"/>
                <a:cs typeface="Calibri"/>
              </a:rPr>
              <a:t>Real</a:t>
            </a:r>
            <a:r>
              <a:rPr sz="3400" spc="-155" dirty="0">
                <a:solidFill>
                  <a:srgbClr val="0C0C0C"/>
                </a:solidFill>
                <a:latin typeface="Calibri"/>
                <a:cs typeface="Calibri"/>
              </a:rPr>
              <a:t> </a:t>
            </a:r>
            <a:r>
              <a:rPr sz="3400" dirty="0">
                <a:solidFill>
                  <a:srgbClr val="131313"/>
                </a:solidFill>
                <a:latin typeface="Calibri"/>
                <a:cs typeface="Calibri"/>
              </a:rPr>
              <a:t>World</a:t>
            </a:r>
            <a:r>
              <a:rPr sz="3400" spc="35" dirty="0">
                <a:solidFill>
                  <a:srgbClr val="131313"/>
                </a:solidFill>
                <a:latin typeface="Calibri"/>
                <a:cs typeface="Calibri"/>
              </a:rPr>
              <a:t> </a:t>
            </a:r>
            <a:r>
              <a:rPr sz="3400" spc="-25" dirty="0">
                <a:solidFill>
                  <a:srgbClr val="151515"/>
                </a:solidFill>
                <a:latin typeface="Calibri"/>
                <a:cs typeface="Calibri"/>
              </a:rPr>
              <a:t>Use</a:t>
            </a:r>
            <a:endParaRPr sz="3400">
              <a:latin typeface="Calibri"/>
              <a:cs typeface="Calibri"/>
            </a:endParaRPr>
          </a:p>
          <a:p>
            <a:pPr marL="330200">
              <a:lnSpc>
                <a:spcPts val="3390"/>
              </a:lnSpc>
              <a:spcBef>
                <a:spcPts val="470"/>
              </a:spcBef>
            </a:pPr>
            <a:r>
              <a:rPr sz="2900" spc="-100" dirty="0">
                <a:latin typeface="Consolas"/>
                <a:cs typeface="Consolas"/>
              </a:rPr>
              <a:t>Object</a:t>
            </a:r>
            <a:r>
              <a:rPr sz="2900" spc="-275" dirty="0">
                <a:latin typeface="Consolas"/>
                <a:cs typeface="Consolas"/>
              </a:rPr>
              <a:t> </a:t>
            </a:r>
            <a:r>
              <a:rPr sz="2900" spc="-100" dirty="0">
                <a:latin typeface="Consolas"/>
                <a:cs typeface="Consolas"/>
              </a:rPr>
              <a:t>Tracking</a:t>
            </a:r>
            <a:r>
              <a:rPr sz="2900" spc="-140" dirty="0">
                <a:latin typeface="Consolas"/>
                <a:cs typeface="Consolas"/>
              </a:rPr>
              <a:t> </a:t>
            </a:r>
            <a:r>
              <a:rPr sz="2900" spc="-110" dirty="0">
                <a:latin typeface="Consolas"/>
                <a:cs typeface="Consolas"/>
              </a:rPr>
              <a:t>(identifying</a:t>
            </a:r>
            <a:r>
              <a:rPr sz="2900" spc="-150" dirty="0">
                <a:latin typeface="Consolas"/>
                <a:cs typeface="Consolas"/>
              </a:rPr>
              <a:t> </a:t>
            </a:r>
            <a:r>
              <a:rPr sz="2900" dirty="0">
                <a:latin typeface="Consolas"/>
                <a:cs typeface="Consolas"/>
              </a:rPr>
              <a:t>a</a:t>
            </a:r>
            <a:r>
              <a:rPr sz="2900" spc="-400" dirty="0">
                <a:latin typeface="Consolas"/>
                <a:cs typeface="Consolas"/>
              </a:rPr>
              <a:t> </a:t>
            </a:r>
            <a:r>
              <a:rPr sz="2900" spc="-25" dirty="0">
                <a:latin typeface="Consolas"/>
                <a:cs typeface="Consolas"/>
              </a:rPr>
              <a:t>can</a:t>
            </a:r>
            <a:endParaRPr sz="2900">
              <a:latin typeface="Consolas"/>
              <a:cs typeface="Consolas"/>
            </a:endParaRPr>
          </a:p>
          <a:p>
            <a:pPr marL="324485">
              <a:lnSpc>
                <a:spcPts val="3329"/>
              </a:lnSpc>
            </a:pPr>
            <a:r>
              <a:rPr sz="2850" spc="-50" dirty="0">
                <a:latin typeface="Consolas"/>
                <a:cs typeface="Consolas"/>
              </a:rPr>
              <a:t>moving</a:t>
            </a:r>
            <a:r>
              <a:rPr sz="2850" spc="-315" dirty="0">
                <a:latin typeface="Consolas"/>
                <a:cs typeface="Consolas"/>
              </a:rPr>
              <a:t> </a:t>
            </a:r>
            <a:r>
              <a:rPr sz="2850" dirty="0">
                <a:latin typeface="Consolas"/>
                <a:cs typeface="Consolas"/>
              </a:rPr>
              <a:t>down</a:t>
            </a:r>
            <a:r>
              <a:rPr sz="2850" spc="-275" dirty="0">
                <a:latin typeface="Consolas"/>
                <a:cs typeface="Consolas"/>
              </a:rPr>
              <a:t> </a:t>
            </a:r>
            <a:r>
              <a:rPr sz="2850" dirty="0">
                <a:latin typeface="Consolas"/>
                <a:cs typeface="Consolas"/>
              </a:rPr>
              <a:t>a</a:t>
            </a:r>
            <a:r>
              <a:rPr sz="2850" spc="-390" dirty="0">
                <a:latin typeface="Consolas"/>
                <a:cs typeface="Consolas"/>
              </a:rPr>
              <a:t> </a:t>
            </a:r>
            <a:r>
              <a:rPr sz="2850" spc="-10" dirty="0">
                <a:latin typeface="Consolas"/>
                <a:cs typeface="Consolas"/>
              </a:rPr>
              <a:t>Jane).</a:t>
            </a:r>
            <a:endParaRPr sz="2850">
              <a:latin typeface="Consolas"/>
              <a:cs typeface="Consolas"/>
            </a:endParaRPr>
          </a:p>
        </p:txBody>
      </p:sp>
      <p:sp>
        <p:nvSpPr>
          <p:cNvPr id="10" name="object 10"/>
          <p:cNvSpPr txBox="1"/>
          <p:nvPr/>
        </p:nvSpPr>
        <p:spPr>
          <a:xfrm>
            <a:off x="11258236" y="7638344"/>
            <a:ext cx="2376170" cy="491490"/>
          </a:xfrm>
          <a:prstGeom prst="rect">
            <a:avLst/>
          </a:prstGeom>
        </p:spPr>
        <p:txBody>
          <a:bodyPr vert="horz" wrap="square" lIns="0" tIns="13335" rIns="0" bIns="0" rtlCol="0">
            <a:spAutoFit/>
          </a:bodyPr>
          <a:lstStyle/>
          <a:p>
            <a:pPr marL="12700">
              <a:lnSpc>
                <a:spcPct val="100000"/>
              </a:lnSpc>
              <a:spcBef>
                <a:spcPts val="105"/>
              </a:spcBef>
            </a:pPr>
            <a:r>
              <a:rPr sz="3050" dirty="0">
                <a:solidFill>
                  <a:srgbClr val="011F87"/>
                </a:solidFill>
                <a:latin typeface="Calibri"/>
                <a:cs typeface="Calibri"/>
              </a:rPr>
              <a:t>Anchor</a:t>
            </a:r>
            <a:r>
              <a:rPr sz="3050" spc="340" dirty="0">
                <a:solidFill>
                  <a:srgbClr val="011F87"/>
                </a:solidFill>
                <a:latin typeface="Calibri"/>
                <a:cs typeface="Calibri"/>
              </a:rPr>
              <a:t> </a:t>
            </a:r>
            <a:r>
              <a:rPr sz="3050" spc="-10" dirty="0">
                <a:solidFill>
                  <a:srgbClr val="112A7E"/>
                </a:solidFill>
                <a:latin typeface="Calibri"/>
                <a:cs typeface="Calibri"/>
              </a:rPr>
              <a:t>Object</a:t>
            </a:r>
            <a:endParaRPr sz="3050">
              <a:latin typeface="Calibri"/>
              <a:cs typeface="Calibri"/>
            </a:endParaRPr>
          </a:p>
        </p:txBody>
      </p:sp>
      <p:sp>
        <p:nvSpPr>
          <p:cNvPr id="11" name="object 11"/>
          <p:cNvSpPr txBox="1"/>
          <p:nvPr/>
        </p:nvSpPr>
        <p:spPr>
          <a:xfrm>
            <a:off x="11004825" y="8602133"/>
            <a:ext cx="232410" cy="469900"/>
          </a:xfrm>
          <a:prstGeom prst="rect">
            <a:avLst/>
          </a:prstGeom>
        </p:spPr>
        <p:txBody>
          <a:bodyPr vert="horz" wrap="square" lIns="0" tIns="14604" rIns="0" bIns="0" rtlCol="0">
            <a:spAutoFit/>
          </a:bodyPr>
          <a:lstStyle/>
          <a:p>
            <a:pPr marL="12700">
              <a:lnSpc>
                <a:spcPct val="100000"/>
              </a:lnSpc>
              <a:spcBef>
                <a:spcPts val="114"/>
              </a:spcBef>
            </a:pPr>
            <a:r>
              <a:rPr sz="2900" spc="95" dirty="0">
                <a:latin typeface="Calibri"/>
                <a:cs typeface="Calibri"/>
              </a:rPr>
              <a:t>1</a:t>
            </a:r>
            <a:endParaRPr sz="2900">
              <a:latin typeface="Calibri"/>
              <a:cs typeface="Calibri"/>
            </a:endParaRPr>
          </a:p>
        </p:txBody>
      </p:sp>
      <p:sp>
        <p:nvSpPr>
          <p:cNvPr id="12" name="object 12"/>
          <p:cNvSpPr txBox="1"/>
          <p:nvPr/>
        </p:nvSpPr>
        <p:spPr>
          <a:xfrm>
            <a:off x="12234878" y="8602133"/>
            <a:ext cx="232410" cy="469900"/>
          </a:xfrm>
          <a:prstGeom prst="rect">
            <a:avLst/>
          </a:prstGeom>
        </p:spPr>
        <p:txBody>
          <a:bodyPr vert="horz" wrap="square" lIns="0" tIns="14604" rIns="0" bIns="0" rtlCol="0">
            <a:spAutoFit/>
          </a:bodyPr>
          <a:lstStyle/>
          <a:p>
            <a:pPr marL="12700">
              <a:lnSpc>
                <a:spcPct val="100000"/>
              </a:lnSpc>
              <a:spcBef>
                <a:spcPts val="114"/>
              </a:spcBef>
            </a:pPr>
            <a:r>
              <a:rPr sz="2900" spc="95" dirty="0">
                <a:latin typeface="Calibri"/>
                <a:cs typeface="Calibri"/>
              </a:rPr>
              <a:t>2</a:t>
            </a:r>
            <a:endParaRPr sz="2900">
              <a:latin typeface="Calibri"/>
              <a:cs typeface="Calibri"/>
            </a:endParaRPr>
          </a:p>
        </p:txBody>
      </p:sp>
      <p:sp>
        <p:nvSpPr>
          <p:cNvPr id="13" name="object 13"/>
          <p:cNvSpPr txBox="1"/>
          <p:nvPr/>
        </p:nvSpPr>
        <p:spPr>
          <a:xfrm>
            <a:off x="16551123" y="8249355"/>
            <a:ext cx="202565" cy="512445"/>
          </a:xfrm>
          <a:prstGeom prst="rect">
            <a:avLst/>
          </a:prstGeom>
        </p:spPr>
        <p:txBody>
          <a:bodyPr vert="horz" wrap="square" lIns="0" tIns="12065" rIns="0" bIns="0" rtlCol="0">
            <a:spAutoFit/>
          </a:bodyPr>
          <a:lstStyle/>
          <a:p>
            <a:pPr marL="12700">
              <a:lnSpc>
                <a:spcPct val="100000"/>
              </a:lnSpc>
              <a:spcBef>
                <a:spcPts val="95"/>
              </a:spcBef>
            </a:pPr>
            <a:r>
              <a:rPr sz="3200" spc="-335" dirty="0">
                <a:latin typeface="Calibri"/>
                <a:cs typeface="Calibri"/>
              </a:rPr>
              <a:t>X</a:t>
            </a:r>
            <a:endParaRPr sz="320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TotalTime>
  <Words>1154</Words>
  <Application>Microsoft Office PowerPoint</Application>
  <PresentationFormat>Custom</PresentationFormat>
  <Paragraphs>189</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 MT</vt:lpstr>
      <vt:lpstr>Calibri</vt:lpstr>
      <vt:lpstr>Cambria</vt:lpstr>
      <vt:lpstr>Consolas</vt:lpstr>
      <vt:lpstr>Courier New</vt:lpstr>
      <vt:lpstr>Times New Roman</vt:lpstr>
      <vt:lpstr>Office Theme</vt:lpstr>
      <vt:lpstr>The Challenge of Perception A physical object rarely appears ’perfectly’ to a camera lens. The real world is 3D and dynamic; the camera captures a static 2D slice. To a computer, a rotated cup is mathematically distinct from an upright cup.</vt:lpstr>
      <vt:lpstr>Geometric Image Transformations</vt:lpstr>
      <vt:lpstr>The First Truth: An Image is Just a Grid of Values</vt:lpstr>
      <vt:lpstr>Cameras Capture a Distorted Reality When a robot sees an object, it rarely appears ”perfect.” The object might be rotated, shifted, zoomed, or viewed from an extreme angle. To track an object or map an environment, we must mathematically relate different views to the same physical object.</vt:lpstr>
      <vt:lpstr>Level : Orthogonal Transformation</vt:lpstr>
      <vt:lpstr>Level 1: The Rigid World (Orthogonal)</vt:lpstr>
      <vt:lpstr>Tracing the Pixel: 9O° Rotation Logic</vt:lpstr>
      <vt:lpstr>Level Euclidean Transformation</vt:lpstr>
      <vt:lpstr>Level The Rigid World in Motion (Euclidean)</vt:lpstr>
      <vt:lpstr>Modeling Motion:Rotation + Translation</vt:lpstr>
      <vt:lpstr>Rotation plus Translation</vt:lpstr>
      <vt:lpstr>Level 3: Affine Transformation</vt:lpstr>
      <vt:lpstr>Level Stretching Reality (Affine)</vt:lpstr>
      <vt:lpstr>Affine Mechanics: Scaling &amp; Shearing</vt:lpstr>
      <vt:lpstr>Scale, Shear, and Tilt</vt:lpstr>
      <vt:lpstr>Level 4: Projective Transformation</vt:lpstr>
      <vt:lpstr>Level 4: The Perspective Shift (Projective)</vt:lpstr>
      <vt:lpstr>The Math of Perspective: The Homography Matrix</vt:lpstr>
      <vt:lpstr>The Hierarchy of Power Comparing Transformation Complexity</vt:lpstr>
      <vt:lpstr>Key Takeaways</vt:lpstr>
      <vt:lpstr>The Foundation of Computer Vision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Anjali</dc:creator>
  <cp:lastModifiedBy>Anjali T</cp:lastModifiedBy>
  <cp:revision>25</cp:revision>
  <dcterms:created xsi:type="dcterms:W3CDTF">2026-01-19T06:46:42Z</dcterms:created>
  <dcterms:modified xsi:type="dcterms:W3CDTF">2026-02-05T03:34:25Z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2026-01-19T00:00:00Z</vt:filetime>
  </property>
  <property fmtid="{D5CDD505-2E9C-101B-9397-08002B2CF9AE}" pid="3" name="LastSaved">
    <vt:filetime>2026-01-19T00:00:00Z</vt:filetime>
  </property>
</Properties>
</file>